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4"/>
  </p:notesMasterIdLst>
  <p:sldIdLst>
    <p:sldId id="263" r:id="rId2"/>
    <p:sldId id="256" r:id="rId3"/>
    <p:sldId id="264" r:id="rId4"/>
    <p:sldId id="257" r:id="rId5"/>
    <p:sldId id="265" r:id="rId6"/>
    <p:sldId id="258" r:id="rId7"/>
    <p:sldId id="259" r:id="rId8"/>
    <p:sldId id="266" r:id="rId9"/>
    <p:sldId id="269" r:id="rId10"/>
    <p:sldId id="271" r:id="rId11"/>
    <p:sldId id="272" r:id="rId12"/>
    <p:sldId id="290" r:id="rId13"/>
    <p:sldId id="273" r:id="rId14"/>
    <p:sldId id="274" r:id="rId15"/>
    <p:sldId id="275" r:id="rId16"/>
    <p:sldId id="276" r:id="rId17"/>
    <p:sldId id="277" r:id="rId18"/>
    <p:sldId id="288" r:id="rId19"/>
    <p:sldId id="278" r:id="rId20"/>
    <p:sldId id="289" r:id="rId21"/>
    <p:sldId id="293" r:id="rId22"/>
    <p:sldId id="292" r:id="rId23"/>
    <p:sldId id="291" r:id="rId24"/>
    <p:sldId id="279" r:id="rId25"/>
    <p:sldId id="294" r:id="rId26"/>
    <p:sldId id="280" r:id="rId27"/>
    <p:sldId id="270" r:id="rId28"/>
    <p:sldId id="295" r:id="rId29"/>
    <p:sldId id="296" r:id="rId30"/>
    <p:sldId id="297" r:id="rId31"/>
    <p:sldId id="298" r:id="rId32"/>
    <p:sldId id="281" r:id="rId33"/>
    <p:sldId id="299" r:id="rId34"/>
    <p:sldId id="300" r:id="rId35"/>
    <p:sldId id="301" r:id="rId36"/>
    <p:sldId id="302" r:id="rId37"/>
    <p:sldId id="282" r:id="rId38"/>
    <p:sldId id="304" r:id="rId39"/>
    <p:sldId id="283" r:id="rId40"/>
    <p:sldId id="303" r:id="rId41"/>
    <p:sldId id="284" r:id="rId42"/>
    <p:sldId id="305" r:id="rId43"/>
    <p:sldId id="285" r:id="rId44"/>
    <p:sldId id="306" r:id="rId45"/>
    <p:sldId id="286" r:id="rId46"/>
    <p:sldId id="307" r:id="rId47"/>
    <p:sldId id="287" r:id="rId48"/>
    <p:sldId id="308" r:id="rId49"/>
    <p:sldId id="319" r:id="rId50"/>
    <p:sldId id="320" r:id="rId51"/>
    <p:sldId id="321" r:id="rId52"/>
    <p:sldId id="322" r:id="rId53"/>
    <p:sldId id="324" r:id="rId54"/>
    <p:sldId id="367" r:id="rId55"/>
    <p:sldId id="368" r:id="rId56"/>
    <p:sldId id="316" r:id="rId57"/>
    <p:sldId id="317" r:id="rId58"/>
    <p:sldId id="325" r:id="rId59"/>
    <p:sldId id="326" r:id="rId60"/>
    <p:sldId id="327" r:id="rId61"/>
    <p:sldId id="328" r:id="rId62"/>
    <p:sldId id="329" r:id="rId63"/>
    <p:sldId id="330" r:id="rId64"/>
    <p:sldId id="331" r:id="rId65"/>
    <p:sldId id="332" r:id="rId66"/>
    <p:sldId id="347" r:id="rId67"/>
    <p:sldId id="333" r:id="rId68"/>
    <p:sldId id="334" r:id="rId69"/>
    <p:sldId id="349" r:id="rId70"/>
    <p:sldId id="350" r:id="rId71"/>
    <p:sldId id="348" r:id="rId72"/>
    <p:sldId id="335" r:id="rId73"/>
    <p:sldId id="351" r:id="rId74"/>
    <p:sldId id="352" r:id="rId75"/>
    <p:sldId id="336" r:id="rId76"/>
    <p:sldId id="353" r:id="rId77"/>
    <p:sldId id="354" r:id="rId78"/>
    <p:sldId id="337" r:id="rId79"/>
    <p:sldId id="355" r:id="rId80"/>
    <p:sldId id="356" r:id="rId81"/>
    <p:sldId id="338" r:id="rId82"/>
    <p:sldId id="357" r:id="rId83"/>
    <p:sldId id="339" r:id="rId84"/>
    <p:sldId id="358" r:id="rId85"/>
    <p:sldId id="340" r:id="rId86"/>
    <p:sldId id="360" r:id="rId87"/>
    <p:sldId id="359" r:id="rId88"/>
    <p:sldId id="342" r:id="rId89"/>
    <p:sldId id="362" r:id="rId90"/>
    <p:sldId id="341" r:id="rId91"/>
    <p:sldId id="343" r:id="rId92"/>
    <p:sldId id="361" r:id="rId9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73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272925-7671-4F44-ADE6-D67A709EFB56}" type="datetimeFigureOut">
              <a:rPr lang="es-MX" smtClean="0"/>
              <a:pPr/>
              <a:t>25/01/2015</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30666-D4E2-465D-9D3E-769C68347562}" type="slidenum">
              <a:rPr lang="es-MX" smtClean="0"/>
              <a:pPr/>
              <a:t>‹Nº›</a:t>
            </a:fld>
            <a:endParaRPr lang="es-MX"/>
          </a:p>
        </p:txBody>
      </p:sp>
    </p:spTree>
    <p:extLst>
      <p:ext uri="{BB962C8B-B14F-4D97-AF65-F5344CB8AC3E}">
        <p14:creationId xmlns:p14="http://schemas.microsoft.com/office/powerpoint/2010/main" val="1539145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75830666-D4E2-465D-9D3E-769C68347562}" type="slidenum">
              <a:rPr lang="es-MX" smtClean="0"/>
              <a:pPr/>
              <a:t>12</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8758EB7-0075-4983-AB6C-701E0560A172}" type="datetimeFigureOut">
              <a:rPr lang="es-MX" smtClean="0"/>
              <a:pPr/>
              <a:t>25/01/2015</a:t>
            </a:fld>
            <a:endParaRPr lang="es-MX"/>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MX"/>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7E7C54A8-7607-462C-8C1F-71EC5AF33620}"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8758EB7-0075-4983-AB6C-701E0560A172}" type="datetimeFigureOut">
              <a:rPr lang="es-MX" smtClean="0"/>
              <a:pPr/>
              <a:t>25/01/2015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7E7C54A8-7607-462C-8C1F-71EC5AF33620}" type="slidenum">
              <a:rPr lang="es-MX" smtClean="0"/>
              <a:pPr/>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98758EB7-0075-4983-AB6C-701E0560A172}" type="datetimeFigureOut">
              <a:rPr lang="es-MX" smtClean="0"/>
              <a:pPr/>
              <a:t>25/01/2015</a:t>
            </a:fld>
            <a:endParaRPr lang="es-MX"/>
          </a:p>
        </p:txBody>
      </p:sp>
      <p:sp>
        <p:nvSpPr>
          <p:cNvPr id="5" name="4 Marcador de pie de página"/>
          <p:cNvSpPr>
            <a:spLocks noGrp="1"/>
          </p:cNvSpPr>
          <p:nvPr>
            <p:ph type="ftr" sz="quarter" idx="11"/>
          </p:nvPr>
        </p:nvSpPr>
        <p:spPr>
          <a:xfrm>
            <a:off x="457201" y="6248207"/>
            <a:ext cx="5573483" cy="365125"/>
          </a:xfrm>
        </p:spPr>
        <p:txBody>
          <a:bodyPr/>
          <a:lstStyle/>
          <a:p>
            <a:endParaRPr lang="es-MX"/>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7E7C54A8-7607-462C-8C1F-71EC5AF33620}"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98758EB7-0075-4983-AB6C-701E0560A172}" type="datetimeFigureOut">
              <a:rPr lang="es-MX" smtClean="0"/>
              <a:pPr/>
              <a:t>25/01/2015</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7E7C54A8-7607-462C-8C1F-71EC5AF33620}" type="slidenum">
              <a:rPr lang="es-MX" smtClean="0"/>
              <a:pPr/>
              <a:t>‹Nº›</a:t>
            </a:fld>
            <a:endParaRPr lang="es-MX"/>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98758EB7-0075-4983-AB6C-701E0560A172}" type="datetimeFigureOut">
              <a:rPr lang="es-MX" smtClean="0"/>
              <a:pPr/>
              <a:t>25/01/2015</a:t>
            </a:fld>
            <a:endParaRPr lang="es-MX"/>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E7C54A8-7607-462C-8C1F-71EC5AF33620}" type="slidenum">
              <a:rPr lang="es-MX" smtClean="0"/>
              <a:pPr/>
              <a:t>‹Nº›</a:t>
            </a:fld>
            <a:endParaRPr lang="es-MX"/>
          </a:p>
        </p:txBody>
      </p:sp>
      <p:sp>
        <p:nvSpPr>
          <p:cNvPr id="14" name="13 Marcador de pie de página"/>
          <p:cNvSpPr>
            <a:spLocks noGrp="1"/>
          </p:cNvSpPr>
          <p:nvPr>
            <p:ph type="ftr" sz="quarter" idx="12"/>
          </p:nvPr>
        </p:nvSpPr>
        <p:spPr/>
        <p:txBody>
          <a:bodyPr/>
          <a:lstStyle/>
          <a:p>
            <a:endParaRPr lang="es-MX"/>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98758EB7-0075-4983-AB6C-701E0560A172}" type="datetimeFigureOut">
              <a:rPr lang="es-MX" smtClean="0"/>
              <a:pPr/>
              <a:t>25/01/2015</a:t>
            </a:fld>
            <a:endParaRPr lang="es-MX"/>
          </a:p>
        </p:txBody>
      </p:sp>
      <p:sp>
        <p:nvSpPr>
          <p:cNvPr id="10" name="9 Marcador de número de diapositiva"/>
          <p:cNvSpPr>
            <a:spLocks noGrp="1"/>
          </p:cNvSpPr>
          <p:nvPr>
            <p:ph type="sldNum" sz="quarter" idx="16"/>
          </p:nvPr>
        </p:nvSpPr>
        <p:spPr/>
        <p:txBody>
          <a:bodyPr rtlCol="0"/>
          <a:lstStyle/>
          <a:p>
            <a:fld id="{7E7C54A8-7607-462C-8C1F-71EC5AF33620}" type="slidenum">
              <a:rPr lang="es-MX" smtClean="0"/>
              <a:pPr/>
              <a:t>‹Nº›</a:t>
            </a:fld>
            <a:endParaRPr lang="es-MX"/>
          </a:p>
        </p:txBody>
      </p:sp>
      <p:sp>
        <p:nvSpPr>
          <p:cNvPr id="12" name="11 Marcador de pie de página"/>
          <p:cNvSpPr>
            <a:spLocks noGrp="1"/>
          </p:cNvSpPr>
          <p:nvPr>
            <p:ph type="ftr" sz="quarter" idx="17"/>
          </p:nvPr>
        </p:nvSpPr>
        <p:spPr/>
        <p:txBody>
          <a:bodyPr rtlCol="0"/>
          <a:lstStyle/>
          <a:p>
            <a:endParaRPr lang="es-MX"/>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98758EB7-0075-4983-AB6C-701E0560A172}" type="datetimeFigureOut">
              <a:rPr lang="es-MX" smtClean="0"/>
              <a:pPr/>
              <a:t>25/01/2015</a:t>
            </a:fld>
            <a:endParaRPr lang="es-MX"/>
          </a:p>
        </p:txBody>
      </p:sp>
      <p:sp>
        <p:nvSpPr>
          <p:cNvPr id="12" name="11 Marcador de número de diapositiva"/>
          <p:cNvSpPr>
            <a:spLocks noGrp="1"/>
          </p:cNvSpPr>
          <p:nvPr>
            <p:ph type="sldNum" sz="quarter" idx="16"/>
          </p:nvPr>
        </p:nvSpPr>
        <p:spPr/>
        <p:txBody>
          <a:bodyPr rtlCol="0"/>
          <a:lstStyle/>
          <a:p>
            <a:fld id="{7E7C54A8-7607-462C-8C1F-71EC5AF33620}" type="slidenum">
              <a:rPr lang="es-MX" smtClean="0"/>
              <a:pPr/>
              <a:t>‹Nº›</a:t>
            </a:fld>
            <a:endParaRPr lang="es-MX"/>
          </a:p>
        </p:txBody>
      </p:sp>
      <p:sp>
        <p:nvSpPr>
          <p:cNvPr id="14" name="13 Marcador de pie de página"/>
          <p:cNvSpPr>
            <a:spLocks noGrp="1"/>
          </p:cNvSpPr>
          <p:nvPr>
            <p:ph type="ftr" sz="quarter" idx="17"/>
          </p:nvPr>
        </p:nvSpPr>
        <p:spPr/>
        <p:txBody>
          <a:bodyPr rtlCol="0"/>
          <a:lstStyle/>
          <a:p>
            <a:endParaRPr lang="es-MX"/>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98758EB7-0075-4983-AB6C-701E0560A172}" type="datetimeFigureOut">
              <a:rPr lang="es-MX" smtClean="0"/>
              <a:pPr/>
              <a:t>25/01/2015</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7E7C54A8-7607-462C-8C1F-71EC5AF33620}" type="slidenum">
              <a:rPr lang="es-MX" smtClean="0"/>
              <a:pPr/>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8758EB7-0075-4983-AB6C-701E0560A172}" type="datetimeFigureOut">
              <a:rPr lang="es-MX" smtClean="0"/>
              <a:pPr/>
              <a:t>25/01/2015</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7E7C54A8-7607-462C-8C1F-71EC5AF33620}" type="slidenum">
              <a:rPr lang="es-MX" smtClean="0"/>
              <a:pPr/>
              <a:t>‹Nº›</a:t>
            </a:fld>
            <a:endParaRPr lang="es-MX"/>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98758EB7-0075-4983-AB6C-701E0560A172}" type="datetimeFigureOut">
              <a:rPr lang="es-MX" smtClean="0"/>
              <a:pPr/>
              <a:t>25/01/2015</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7E7C54A8-7607-462C-8C1F-71EC5AF33620}" type="slidenum">
              <a:rPr lang="es-MX" smtClean="0"/>
              <a:pPr/>
              <a:t>‹Nº›</a:t>
            </a:fld>
            <a:endParaRPr lang="es-MX"/>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98758EB7-0075-4983-AB6C-701E0560A172}" type="datetimeFigureOut">
              <a:rPr lang="es-MX" smtClean="0"/>
              <a:pPr/>
              <a:t>25/01/2015</a:t>
            </a:fld>
            <a:endParaRPr lang="es-MX"/>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7E7C54A8-7607-462C-8C1F-71EC5AF33620}" type="slidenum">
              <a:rPr lang="es-MX" smtClean="0"/>
              <a:pPr/>
              <a:t>‹Nº›</a:t>
            </a:fld>
            <a:endParaRPr lang="es-MX"/>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MX"/>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8758EB7-0075-4983-AB6C-701E0560A172}" type="datetimeFigureOut">
              <a:rPr lang="es-MX" smtClean="0"/>
              <a:pPr/>
              <a:t>25/01/2015</a:t>
            </a:fld>
            <a:endParaRPr lang="es-MX"/>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MX"/>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E7C54A8-7607-462C-8C1F-71EC5AF33620}"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s.wikipedia.org/wiki/Normandos" TargetMode="External"/><Relationship Id="rId3" Type="http://schemas.openxmlformats.org/officeDocument/2006/relationships/hyperlink" Target="http://es.wikipedia.org/wiki/Arte_bizantino" TargetMode="External"/><Relationship Id="rId7" Type="http://schemas.openxmlformats.org/officeDocument/2006/relationships/hyperlink" Target="http://es.wikipedia.org/wiki/Pueblos_germ%C3%A1nicos" TargetMode="External"/><Relationship Id="rId2" Type="http://schemas.openxmlformats.org/officeDocument/2006/relationships/hyperlink" Target="http://es.wikipedia.org/wiki/Arquitectura" TargetMode="External"/><Relationship Id="rId1" Type="http://schemas.openxmlformats.org/officeDocument/2006/relationships/slideLayout" Target="../slideLayouts/slideLayout2.xml"/><Relationship Id="rId6" Type="http://schemas.openxmlformats.org/officeDocument/2006/relationships/hyperlink" Target="http://es.wikipedia.org/wiki/Celta" TargetMode="External"/><Relationship Id="rId5" Type="http://schemas.openxmlformats.org/officeDocument/2006/relationships/hyperlink" Target="http://es.wikipedia.org/wiki/Arte_isl%C3%A1mico" TargetMode="External"/><Relationship Id="rId4" Type="http://schemas.openxmlformats.org/officeDocument/2006/relationships/hyperlink" Target="http://es.wikipedia.org/wiki/Persas" TargetMode="External"/><Relationship Id="rId9" Type="http://schemas.openxmlformats.org/officeDocument/2006/relationships/hyperlink" Target="http://es.wikipedia.org/wiki/Baja_Edad_Media"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es.wikipedia.org/wiki/Renacimiento" TargetMode="External"/><Relationship Id="rId3" Type="http://schemas.openxmlformats.org/officeDocument/2006/relationships/hyperlink" Target="http://es.wikipedia.org/wiki/Siglo_XI" TargetMode="External"/><Relationship Id="rId7" Type="http://schemas.openxmlformats.org/officeDocument/2006/relationships/hyperlink" Target="http://es.wikipedia.org/wiki/Galicia" TargetMode="External"/><Relationship Id="rId2" Type="http://schemas.openxmlformats.org/officeDocument/2006/relationships/hyperlink" Target="http://es.wikipedia.org/wiki/Lenguas_rom%C3%A1nicas" TargetMode="External"/><Relationship Id="rId1" Type="http://schemas.openxmlformats.org/officeDocument/2006/relationships/slideLayout" Target="../slideLayouts/slideLayout2.xml"/><Relationship Id="rId6" Type="http://schemas.openxmlformats.org/officeDocument/2006/relationships/hyperlink" Target="http://es.wikipedia.org/wiki/Principado_de_Asturias" TargetMode="External"/><Relationship Id="rId5" Type="http://schemas.openxmlformats.org/officeDocument/2006/relationships/hyperlink" Target="http://es.wikipedia.org/wiki/Siglo_X" TargetMode="External"/><Relationship Id="rId4" Type="http://schemas.openxmlformats.org/officeDocument/2006/relationships/hyperlink" Target="http://es.wikipedia.org/wiki/Siglo_XII"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s.wikipedia.org/wiki/Arco_de_medio_punto" TargetMode="External"/><Relationship Id="rId7" Type="http://schemas.openxmlformats.org/officeDocument/2006/relationships/hyperlink" Target="http://es.wikipedia.org/wiki/Cruz_latina" TargetMode="External"/><Relationship Id="rId2" Type="http://schemas.openxmlformats.org/officeDocument/2006/relationships/hyperlink" Target="http://es.wikipedia.org/wiki/Pilar" TargetMode="External"/><Relationship Id="rId1" Type="http://schemas.openxmlformats.org/officeDocument/2006/relationships/slideLayout" Target="../slideLayouts/slideLayout2.xml"/><Relationship Id="rId6" Type="http://schemas.openxmlformats.org/officeDocument/2006/relationships/hyperlink" Target="http://es.wikipedia.org/wiki/%C3%81bside" TargetMode="External"/><Relationship Id="rId5" Type="http://schemas.openxmlformats.org/officeDocument/2006/relationships/hyperlink" Target="http://es.wikipedia.org/wiki/C%C3%BApula" TargetMode="External"/><Relationship Id="rId4" Type="http://schemas.openxmlformats.org/officeDocument/2006/relationships/hyperlink" Target="http://es.wikipedia.org/wiki/B%C3%B3veda"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iesramonolleros.es/departamentos/historia/romanico/imagenes_romanico/Planta%20Sernin.jpg"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es.wikipedia.org/wiki/Decadencia_del_Imperio_romano" TargetMode="External"/><Relationship Id="rId13" Type="http://schemas.openxmlformats.org/officeDocument/2006/relationships/hyperlink" Target="http://es.wikipedia.org/wiki/Invenci%C3%B3n_de_la_imprenta" TargetMode="External"/><Relationship Id="rId3" Type="http://schemas.openxmlformats.org/officeDocument/2006/relationships/hyperlink" Target="http://es.wikipedia.org/wiki/Civilizaci%C3%B3n_occidental" TargetMode="External"/><Relationship Id="rId7" Type="http://schemas.openxmlformats.org/officeDocument/2006/relationships/hyperlink" Target="http://es.wikipedia.org/wiki/476" TargetMode="External"/><Relationship Id="rId12" Type="http://schemas.openxmlformats.org/officeDocument/2006/relationships/hyperlink" Target="http://es.wikipedia.org/wiki/Ca%C3%ADda_de_Constantinopla" TargetMode="External"/><Relationship Id="rId2" Type="http://schemas.openxmlformats.org/officeDocument/2006/relationships/hyperlink" Target="http://es.wikipedia.org/wiki/Per%C3%ADodo_hist%C3%B3rico" TargetMode="External"/><Relationship Id="rId1" Type="http://schemas.openxmlformats.org/officeDocument/2006/relationships/slideLayout" Target="../slideLayouts/slideLayout2.xml"/><Relationship Id="rId6" Type="http://schemas.openxmlformats.org/officeDocument/2006/relationships/hyperlink" Target="http://es.wikipedia.org/wiki/Convencionalismo" TargetMode="External"/><Relationship Id="rId11" Type="http://schemas.openxmlformats.org/officeDocument/2006/relationships/hyperlink" Target="http://es.wikipedia.org/wiki/1453" TargetMode="External"/><Relationship Id="rId5" Type="http://schemas.openxmlformats.org/officeDocument/2006/relationships/hyperlink" Target="http://es.wikipedia.org/wiki/Siglo_XV" TargetMode="External"/><Relationship Id="rId15" Type="http://schemas.openxmlformats.org/officeDocument/2006/relationships/hyperlink" Target="http://es.wikipedia.org/wiki/Guerra_de_los_Cien_A%C3%B1os" TargetMode="External"/><Relationship Id="rId10" Type="http://schemas.openxmlformats.org/officeDocument/2006/relationships/hyperlink" Target="http://es.wikipedia.org/wiki/Descubrimiento_de_Am%C3%A9rica" TargetMode="External"/><Relationship Id="rId4" Type="http://schemas.openxmlformats.org/officeDocument/2006/relationships/hyperlink" Target="http://es.wikipedia.org/wiki/Siglo_V" TargetMode="External"/><Relationship Id="rId9" Type="http://schemas.openxmlformats.org/officeDocument/2006/relationships/hyperlink" Target="http://es.wikipedia.org/wiki/1492" TargetMode="External"/><Relationship Id="rId14" Type="http://schemas.openxmlformats.org/officeDocument/2006/relationships/hyperlink" Target="http://es.wikipedia.org/wiki/Biblia_de_Gutenber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iesramonolleros.es/departamentos/historia/romanico/planta_circular.htm" TargetMode="External"/><Relationship Id="rId2" Type="http://schemas.openxmlformats.org/officeDocument/2006/relationships/hyperlink" Target="http://www.iesramonolleros.es/departamentos/historia/romanico/imagenes_romanico/S.%20mart&#237;n%20Fromista.%20planta.jpg" TargetMode="External"/><Relationship Id="rId1" Type="http://schemas.openxmlformats.org/officeDocument/2006/relationships/slideLayout" Target="../slideLayouts/slideLayout2.xml"/><Relationship Id="rId5" Type="http://schemas.openxmlformats.org/officeDocument/2006/relationships/hyperlink" Target="http://www.iesramonolleros.es/departamentos/historia/romanico/imagenes_romanico/santiago.%20reconstrucci&#243;n.jpg" TargetMode="External"/><Relationship Id="rId4" Type="http://schemas.openxmlformats.org/officeDocument/2006/relationships/hyperlink" Target="http://www.iesramonolleros.es/departamentos/historia/romanico/imagenes_romanico/Eunate.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iesramonolleros.es/departamentos/historia/romanico/imagenes_romanico/torresvezelay-basilica.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iesramonolleros.es/departamentos/historia/romanico/imagenes_romanico/ajedrezado_y_canecillos.jpg" TargetMode="External"/><Relationship Id="rId2" Type="http://schemas.openxmlformats.org/officeDocument/2006/relationships/hyperlink" Target="http://www.iesramonolleros.es/departamentos/historia/romanico/imagenes_romanico/sillares.jpg" TargetMode="External"/><Relationship Id="rId1" Type="http://schemas.openxmlformats.org/officeDocument/2006/relationships/slideLayout" Target="../slideLayouts/slideLayout2.xml"/><Relationship Id="rId4" Type="http://schemas.openxmlformats.org/officeDocument/2006/relationships/hyperlink" Target="http://www.iesramonolleros.es/departamentos/historia/romanico/imagenes_romanico/elementos_constructivos.jp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iesramonolleros.es/departamentos/historia/romanico/imagenes_romanico/contrfuertes.jpg" TargetMode="Externa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iesramonolleros.es/departamentos/historia/romanico/imagenes_romanico/soporte%20columna.jp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www.iesramonolleros.es/departamentos/historia/romanico/imagenes_romanico/capitel%20historiado.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www.iesramonolleros.es/departamentos/historia/romanico/imagenes_romanico/capitel_entrelazado.jpg" TargetMode="External"/><Relationship Id="rId1" Type="http://schemas.openxmlformats.org/officeDocument/2006/relationships/slideLayout" Target="../slideLayouts/slideLayout2.xml"/><Relationship Id="rId6" Type="http://schemas.openxmlformats.org/officeDocument/2006/relationships/hyperlink" Target="http://www.iesramonolleros.es/departamentos/historia/romanico/imagenes_romanico/capitel_salida_belen2.jpg" TargetMode="External"/><Relationship Id="rId5" Type="http://schemas.openxmlformats.org/officeDocument/2006/relationships/image" Target="../media/image21.jpeg"/><Relationship Id="rId4" Type="http://schemas.openxmlformats.org/officeDocument/2006/relationships/hyperlink" Target="http://www.iesramonolleros.es/departamentos/historia/romanico/imagenes_romanico/capitelesvegetales.jpg" TargetMode="External"/><Relationship Id="rId9"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hyperlink" Target="http://www.iesramonolleros.es/departamentos/historia/romanico/imagenes_romanico/pilarescruciformes.jpg" TargetMode="External"/><Relationship Id="rId2" Type="http://schemas.openxmlformats.org/officeDocument/2006/relationships/hyperlink" Target="http://www.iesramonolleros.es/departamentos/historia/romanico/imagenes_romanico/b&#243;veda%20ca&#241;&#243;n%20pilar%20compuesto.jpg" TargetMode="External"/><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esramonolleros.es/departamentos/historia/romanico/imagenes_romanico/PICT0069.JPG" TargetMode="External"/><Relationship Id="rId2" Type="http://schemas.openxmlformats.org/officeDocument/2006/relationships/hyperlink" Target="http://www.iesramonolleros.es/departamentos/historia/romanico/arcos.htm" TargetMode="Externa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iesramonolleros.es/departamentos/historia/romanico/imagenes_romanico/b&#243;veda%20de%20ca&#241;&#243;n%20corridointerior-ripoll.jpg" TargetMode="External"/><Relationship Id="rId2" Type="http://schemas.openxmlformats.org/officeDocument/2006/relationships/hyperlink" Target="http://www.iesramonolleros.es/departamentos/historia/romanico/b&#243;veda_de_medio_ca&#241;&#243;n.htm" TargetMode="External"/><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hyperlink" Target="http://www.iesramonolleros.es/departamentos/historia/romanico/imagenes_romanico/b&#243;veda%20&#225;bside%20vale.jpg" TargetMode="External"/><Relationship Id="rId2" Type="http://schemas.openxmlformats.org/officeDocument/2006/relationships/hyperlink" Target="http://www.iesramonolleros.es/departamentos/historia/romanico/b&#243;veda_de_arista.htm" TargetMode="External"/><Relationship Id="rId1" Type="http://schemas.openxmlformats.org/officeDocument/2006/relationships/slideLayout" Target="../slideLayouts/slideLayout2.xml"/><Relationship Id="rId5" Type="http://schemas.openxmlformats.org/officeDocument/2006/relationships/hyperlink" Target="http://www.iesramonolleros.es/departamentos/historia/romanico/imagenes_romanico/boveda%20apuntada.jpg" TargetMode="External"/><Relationship Id="rId4" Type="http://schemas.openxmlformats.org/officeDocument/2006/relationships/hyperlink" Target="http://www.iesramonolleros.es/departamentos/historia/romanico/imagenes_romanico/c&#250;pula.jp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es.wikipedia.org/wiki/Arco_abocinado" TargetMode="External"/><Relationship Id="rId2" Type="http://schemas.openxmlformats.org/officeDocument/2006/relationships/hyperlink" Target="http://es.wikipedia.org/wiki/Puert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s.wikipedia.org/wiki/Arte_%C3%A1rabe-normando" TargetMode="External"/><Relationship Id="rId3" Type="http://schemas.openxmlformats.org/officeDocument/2006/relationships/hyperlink" Target="http://es.wikipedia.org/wiki/Rom%C3%A1nico" TargetMode="External"/><Relationship Id="rId7" Type="http://schemas.openxmlformats.org/officeDocument/2006/relationships/hyperlink" Target="http://es.wikipedia.org/wiki/Arte_andalus%C3%AD" TargetMode="External"/><Relationship Id="rId2" Type="http://schemas.openxmlformats.org/officeDocument/2006/relationships/hyperlink" Target="http://es.wikipedia.org/wiki/Prerrom%C3%A1nico" TargetMode="External"/><Relationship Id="rId1" Type="http://schemas.openxmlformats.org/officeDocument/2006/relationships/slideLayout" Target="../slideLayouts/slideLayout2.xml"/><Relationship Id="rId6" Type="http://schemas.openxmlformats.org/officeDocument/2006/relationships/hyperlink" Target="http://es.wikipedia.org/wiki/Mud%C3%A9jar" TargetMode="External"/><Relationship Id="rId5" Type="http://schemas.openxmlformats.org/officeDocument/2006/relationships/hyperlink" Target="http://es.wikipedia.org/wiki/Arte_isl%C3%A1mico" TargetMode="External"/><Relationship Id="rId4" Type="http://schemas.openxmlformats.org/officeDocument/2006/relationships/hyperlink" Target="http://es.wikipedia.org/wiki/Arte_g%C3%B3tico" TargetMode="External"/><Relationship Id="rId9" Type="http://schemas.openxmlformats.org/officeDocument/2006/relationships/hyperlink" Target="http://es.wikipedia.org/wiki/Arte_bizantino"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es.wikipedia.org/wiki/Archivo:Casta%C3%B1eda3.jpg" TargetMode="External"/><Relationship Id="rId2" Type="http://schemas.openxmlformats.org/officeDocument/2006/relationships/image" Target="../media/image36.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41.xml.rels><?xml version="1.0" encoding="UTF-8" standalone="yes"?>
<Relationships xmlns="http://schemas.openxmlformats.org/package/2006/relationships"><Relationship Id="rId3" Type="http://schemas.openxmlformats.org/officeDocument/2006/relationships/hyperlink" Target="http://es.wikipedia.org/wiki/Roset%C3%B3n" TargetMode="External"/><Relationship Id="rId2" Type="http://schemas.openxmlformats.org/officeDocument/2006/relationships/hyperlink" Target="http://es.wikipedia.org/wiki/Ventana" TargetMode="External"/><Relationship Id="rId1" Type="http://schemas.openxmlformats.org/officeDocument/2006/relationships/slideLayout" Target="../slideLayouts/slideLayout2.xml"/><Relationship Id="rId5" Type="http://schemas.openxmlformats.org/officeDocument/2006/relationships/hyperlink" Target="http://es.wikipedia.org/wiki/Trementina" TargetMode="External"/><Relationship Id="rId4" Type="http://schemas.openxmlformats.org/officeDocument/2006/relationships/hyperlink" Target="http://es.wikipedia.org/wiki/Celos%C3%AD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es.wikipedia.org/wiki/Imposta" TargetMode="External"/><Relationship Id="rId2" Type="http://schemas.openxmlformats.org/officeDocument/2006/relationships/hyperlink" Target="http://es.wikipedia.org/wiki/Cornisa" TargetMode="External"/><Relationship Id="rId1" Type="http://schemas.openxmlformats.org/officeDocument/2006/relationships/slideLayout" Target="../slideLayouts/slideLayout2.xml"/><Relationship Id="rId4" Type="http://schemas.openxmlformats.org/officeDocument/2006/relationships/hyperlink" Target="http://es.wikipedia.org/wiki/Frontispicio"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es.wikipedia.org/wiki/Mosaico" TargetMode="External"/><Relationship Id="rId2" Type="http://schemas.openxmlformats.org/officeDocument/2006/relationships/hyperlink" Target="http://es.wikipedia.org/wiki/Arquivolt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es.wikipedia.org/wiki/Archivo:Santa_Maria_de_Piascas_Cantabria.jpg"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hyperlink" Target="http://es.wikipedia.org/wiki/Arquer%C3%ADa" TargetMode="External"/><Relationship Id="rId2" Type="http://schemas.openxmlformats.org/officeDocument/2006/relationships/hyperlink" Target="http://es.wikipedia.org/wiki/Contrafuert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hyperlink" Target="http://es.wikipedia.org/wiki/Siglo_XV" TargetMode="External"/><Relationship Id="rId13" Type="http://schemas.openxmlformats.org/officeDocument/2006/relationships/hyperlink" Target="http://es.wikipedia.org/wiki/1511" TargetMode="External"/><Relationship Id="rId18" Type="http://schemas.openxmlformats.org/officeDocument/2006/relationships/hyperlink" Target="http://es.wikipedia.org/wiki/Plateresco" TargetMode="External"/><Relationship Id="rId3" Type="http://schemas.openxmlformats.org/officeDocument/2006/relationships/hyperlink" Target="http://es.wikipedia.org/wiki/Renacimiento" TargetMode="External"/><Relationship Id="rId7" Type="http://schemas.openxmlformats.org/officeDocument/2006/relationships/hyperlink" Target="http://es.wikipedia.org/wiki/Siglo_XII" TargetMode="External"/><Relationship Id="rId12" Type="http://schemas.openxmlformats.org/officeDocument/2006/relationships/hyperlink" Target="http://es.wikipedia.org/wiki/Vasari" TargetMode="External"/><Relationship Id="rId17" Type="http://schemas.openxmlformats.org/officeDocument/2006/relationships/hyperlink" Target="http://es.wikipedia.org/wiki/Isabelino" TargetMode="External"/><Relationship Id="rId2" Type="http://schemas.openxmlformats.org/officeDocument/2006/relationships/hyperlink" Target="http://es.wikipedia.org/wiki/Rom%C3%A1nico" TargetMode="External"/><Relationship Id="rId16" Type="http://schemas.openxmlformats.org/officeDocument/2006/relationships/hyperlink" Target="http://es.wikipedia.org/wiki/Arte_cl%C3%A1sico" TargetMode="External"/><Relationship Id="rId1" Type="http://schemas.openxmlformats.org/officeDocument/2006/relationships/slideLayout" Target="../slideLayouts/slideLayout2.xml"/><Relationship Id="rId6" Type="http://schemas.openxmlformats.org/officeDocument/2006/relationships/hyperlink" Target="http://es.wikipedia.org/wiki/Baja_Edad_Media" TargetMode="External"/><Relationship Id="rId11" Type="http://schemas.openxmlformats.org/officeDocument/2006/relationships/hyperlink" Target="http://es.wikipedia.org/wiki/Godo" TargetMode="External"/><Relationship Id="rId5" Type="http://schemas.openxmlformats.org/officeDocument/2006/relationships/hyperlink" Target="http://es.wikipedia.org/wiki/Cristiandad_latina" TargetMode="External"/><Relationship Id="rId15" Type="http://schemas.openxmlformats.org/officeDocument/2006/relationships/hyperlink" Target="http://es.wikipedia.org/wiki/B%C3%A1rbaro" TargetMode="External"/><Relationship Id="rId10" Type="http://schemas.openxmlformats.org/officeDocument/2006/relationships/hyperlink" Target="http://es.wikipedia.org/wiki/Arte_g%C3%B3tico" TargetMode="External"/><Relationship Id="rId4" Type="http://schemas.openxmlformats.org/officeDocument/2006/relationships/hyperlink" Target="http://es.wikipedia.org/wiki/Europa_Occidental" TargetMode="External"/><Relationship Id="rId9" Type="http://schemas.openxmlformats.org/officeDocument/2006/relationships/hyperlink" Target="http://es.wikipedia.org/wiki/Siglo_XVI" TargetMode="External"/><Relationship Id="rId14" Type="http://schemas.openxmlformats.org/officeDocument/2006/relationships/hyperlink" Target="http://es.wikipedia.org/wiki/1574" TargetMode="External"/></Relationships>
</file>

<file path=ppt/slides/_rels/slide58.xml.rels><?xml version="1.0" encoding="UTF-8" standalone="yes"?>
<Relationships xmlns="http://schemas.openxmlformats.org/package/2006/relationships"><Relationship Id="rId8" Type="http://schemas.openxmlformats.org/officeDocument/2006/relationships/hyperlink" Target="http://es.wikipedia.org/wiki/Ayuntamiento" TargetMode="External"/><Relationship Id="rId13" Type="http://schemas.openxmlformats.org/officeDocument/2006/relationships/hyperlink" Target="http://es.wikipedia.org/wiki/Castillo" TargetMode="External"/><Relationship Id="rId3" Type="http://schemas.openxmlformats.org/officeDocument/2006/relationships/hyperlink" Target="http://es.wikipedia.org/wiki/Monasterio" TargetMode="External"/><Relationship Id="rId7" Type="http://schemas.openxmlformats.org/officeDocument/2006/relationships/hyperlink" Target="http://es.wikipedia.org/wiki/Lonja" TargetMode="External"/><Relationship Id="rId12" Type="http://schemas.openxmlformats.org/officeDocument/2006/relationships/hyperlink" Target="http://es.wikipedia.org/wiki/Burgues%C3%ADa" TargetMode="External"/><Relationship Id="rId2" Type="http://schemas.openxmlformats.org/officeDocument/2006/relationships/hyperlink" Target="http://es.wikipedia.org/wiki/Arquitectura_religiosa" TargetMode="External"/><Relationship Id="rId1" Type="http://schemas.openxmlformats.org/officeDocument/2006/relationships/slideLayout" Target="../slideLayouts/slideLayout2.xml"/><Relationship Id="rId6" Type="http://schemas.openxmlformats.org/officeDocument/2006/relationships/hyperlink" Target="http://es.wikipedia.org/wiki/Palacio" TargetMode="External"/><Relationship Id="rId11" Type="http://schemas.openxmlformats.org/officeDocument/2006/relationships/hyperlink" Target="http://es.wikipedia.org/wiki/Vivienda" TargetMode="External"/><Relationship Id="rId5" Type="http://schemas.openxmlformats.org/officeDocument/2006/relationships/hyperlink" Target="http://es.wikipedia.org/wiki/Catedral" TargetMode="External"/><Relationship Id="rId10" Type="http://schemas.openxmlformats.org/officeDocument/2006/relationships/hyperlink" Target="http://es.wikipedia.org/wiki/Hospital" TargetMode="External"/><Relationship Id="rId4" Type="http://schemas.openxmlformats.org/officeDocument/2006/relationships/hyperlink" Target="http://es.wikipedia.org/wiki/Iglesia_(edificio)" TargetMode="External"/><Relationship Id="rId9" Type="http://schemas.openxmlformats.org/officeDocument/2006/relationships/hyperlink" Target="http://es.wikipedia.org/wiki/Universidad" TargetMode="External"/><Relationship Id="rId14" Type="http://schemas.openxmlformats.org/officeDocument/2006/relationships/hyperlink" Target="http://es.wikipedia.org/wiki/Muralla" TargetMode="External"/></Relationships>
</file>

<file path=ppt/slides/_rels/slide59.xml.rels><?xml version="1.0" encoding="UTF-8" standalone="yes"?>
<Relationships xmlns="http://schemas.openxmlformats.org/package/2006/relationships"><Relationship Id="rId8" Type="http://schemas.openxmlformats.org/officeDocument/2006/relationships/hyperlink" Target="http://es.wikipedia.org/wiki/Pilar" TargetMode="External"/><Relationship Id="rId3" Type="http://schemas.openxmlformats.org/officeDocument/2006/relationships/hyperlink" Target="http://es.wikipedia.org/wiki/Arco_apuntado" TargetMode="External"/><Relationship Id="rId7" Type="http://schemas.openxmlformats.org/officeDocument/2006/relationships/hyperlink" Target="http://es.wikipedia.org/wiki/Arbotante" TargetMode="External"/><Relationship Id="rId12" Type="http://schemas.openxmlformats.org/officeDocument/2006/relationships/hyperlink" Target="http://es.wikipedia.org/wiki/Roset%C3%B3n" TargetMode="External"/><Relationship Id="rId2" Type="http://schemas.openxmlformats.org/officeDocument/2006/relationships/hyperlink" Target="http://es.wikipedia.org/wiki/Elemento_arquitect%C3%B3nico" TargetMode="External"/><Relationship Id="rId1" Type="http://schemas.openxmlformats.org/officeDocument/2006/relationships/slideLayout" Target="../slideLayouts/slideLayout2.xml"/><Relationship Id="rId6" Type="http://schemas.openxmlformats.org/officeDocument/2006/relationships/hyperlink" Target="http://es.wikipedia.org/wiki/Contrafuerte" TargetMode="External"/><Relationship Id="rId11" Type="http://schemas.openxmlformats.org/officeDocument/2006/relationships/hyperlink" Target="http://es.wikipedia.org/wiki/Vidriera" TargetMode="External"/><Relationship Id="rId5" Type="http://schemas.openxmlformats.org/officeDocument/2006/relationships/hyperlink" Target="http://es.wikipedia.org/wiki/Arco_de_medio_punto" TargetMode="External"/><Relationship Id="rId10" Type="http://schemas.openxmlformats.org/officeDocument/2006/relationships/hyperlink" Target="http://es.wikipedia.org/wiki/Vano" TargetMode="External"/><Relationship Id="rId4" Type="http://schemas.openxmlformats.org/officeDocument/2006/relationships/hyperlink" Target="http://es.wikipedia.org/wiki/B%C3%B3veda_de_crucer%C3%ADa" TargetMode="External"/><Relationship Id="rId9" Type="http://schemas.openxmlformats.org/officeDocument/2006/relationships/hyperlink" Target="http://es.wikipedia.org/wiki/Moldura"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es.wikipedia.org/wiki/Tecnolog%C3%ADa" TargetMode="External"/><Relationship Id="rId3" Type="http://schemas.openxmlformats.org/officeDocument/2006/relationships/hyperlink" Target="http://es.wikipedia.org/w/index.php?title=Ruralizaci%C3%B3n&amp;action=edit&amp;redlink=1" TargetMode="External"/><Relationship Id="rId7" Type="http://schemas.openxmlformats.org/officeDocument/2006/relationships/hyperlink" Target="http://es.wikipedia.org/wiki/Papa" TargetMode="External"/><Relationship Id="rId2" Type="http://schemas.openxmlformats.org/officeDocument/2006/relationships/hyperlink" Target="http://es.wikipedia.org/wiki/Edad_Media" TargetMode="External"/><Relationship Id="rId1" Type="http://schemas.openxmlformats.org/officeDocument/2006/relationships/slideLayout" Target="../slideLayouts/slideLayout2.xml"/><Relationship Id="rId6" Type="http://schemas.openxmlformats.org/officeDocument/2006/relationships/hyperlink" Target="http://es.wikipedia.org/wiki/Iglesia_Cat%C3%B3lica" TargetMode="External"/><Relationship Id="rId11" Type="http://schemas.openxmlformats.org/officeDocument/2006/relationships/hyperlink" Target="http://es.wikipedia.org/wiki/Masoner%C3%ADa" TargetMode="External"/><Relationship Id="rId5" Type="http://schemas.openxmlformats.org/officeDocument/2006/relationships/hyperlink" Target="http://es.wikipedia.org/wiki/Europa" TargetMode="External"/><Relationship Id="rId10" Type="http://schemas.openxmlformats.org/officeDocument/2006/relationships/hyperlink" Target="http://es.wikipedia.org/wiki/Gremio" TargetMode="External"/><Relationship Id="rId4" Type="http://schemas.openxmlformats.org/officeDocument/2006/relationships/hyperlink" Target="http://es.wikipedia.org/wiki/Feudalizaci%C3%B3n" TargetMode="External"/><Relationship Id="rId9" Type="http://schemas.openxmlformats.org/officeDocument/2006/relationships/hyperlink" Target="http://es.wikipedia.org/wiki/Catedral" TargetMode="External"/></Relationships>
</file>

<file path=ppt/slides/_rels/slide60.xml.rels><?xml version="1.0" encoding="UTF-8" standalone="yes"?>
<Relationships xmlns="http://schemas.openxmlformats.org/package/2006/relationships"><Relationship Id="rId8" Type="http://schemas.openxmlformats.org/officeDocument/2006/relationships/hyperlink" Target="http://es.wikipedia.org/wiki/Catedral_de_Nuestra_Se%C3%B1ora_de_Par%C3%ADs" TargetMode="External"/><Relationship Id="rId3" Type="http://schemas.openxmlformats.org/officeDocument/2006/relationships/hyperlink" Target="http://es.wikipedia.org/wiki/Siglo_XII" TargetMode="External"/><Relationship Id="rId7" Type="http://schemas.openxmlformats.org/officeDocument/2006/relationships/hyperlink" Target="http://es.wikipedia.org/wiki/Catedral_de_Durham" TargetMode="External"/><Relationship Id="rId2" Type="http://schemas.openxmlformats.org/officeDocument/2006/relationships/hyperlink" Target="http://es.wikipedia.org/wiki/Francia" TargetMode="External"/><Relationship Id="rId1" Type="http://schemas.openxmlformats.org/officeDocument/2006/relationships/slideLayout" Target="../slideLayouts/slideLayout2.xml"/><Relationship Id="rId6" Type="http://schemas.openxmlformats.org/officeDocument/2006/relationships/hyperlink" Target="http://es.wikipedia.org/wiki/Inglaterra" TargetMode="External"/><Relationship Id="rId5" Type="http://schemas.openxmlformats.org/officeDocument/2006/relationships/hyperlink" Target="http://es.wikipedia.org/wiki/Siglo_XI" TargetMode="External"/><Relationship Id="rId4" Type="http://schemas.openxmlformats.org/officeDocument/2006/relationships/hyperlink" Target="http://es.wikipedia.org/wiki/Bas%C3%ADlica_de_Saint-Denis"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es.wikipedia.org/wiki/Arte_cisterciense" TargetMode="External"/><Relationship Id="rId2" Type="http://schemas.openxmlformats.org/officeDocument/2006/relationships/hyperlink" Target="http://es.wikipedia.org/wiki/Catedral" TargetMode="External"/><Relationship Id="rId1" Type="http://schemas.openxmlformats.org/officeDocument/2006/relationships/slideLayout" Target="../slideLayouts/slideLayout2.xml"/><Relationship Id="rId6" Type="http://schemas.openxmlformats.org/officeDocument/2006/relationships/hyperlink" Target="http://es.wikipedia.org/wiki/Franciscano" TargetMode="External"/><Relationship Id="rId5" Type="http://schemas.openxmlformats.org/officeDocument/2006/relationships/hyperlink" Target="http://es.wikipedia.org/wiki/Dominico" TargetMode="External"/><Relationship Id="rId4" Type="http://schemas.openxmlformats.org/officeDocument/2006/relationships/hyperlink" Target="http://es.wikipedia.org/wiki/Cartujos"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es.wikipedia.org/wiki/Siena" TargetMode="External"/><Relationship Id="rId2" Type="http://schemas.openxmlformats.org/officeDocument/2006/relationships/hyperlink" Target="http://es.wikipedia.org/wiki/Florencia" TargetMode="External"/><Relationship Id="rId1" Type="http://schemas.openxmlformats.org/officeDocument/2006/relationships/slideLayout" Target="../slideLayouts/slideLayout2.xml"/><Relationship Id="rId5" Type="http://schemas.openxmlformats.org/officeDocument/2006/relationships/hyperlink" Target="http://es.wikipedia.org/wiki/Palacio_de_la_Generalidad_de_Catalu%C3%B1a" TargetMode="External"/><Relationship Id="rId4" Type="http://schemas.openxmlformats.org/officeDocument/2006/relationships/hyperlink" Target="http://es.wikipedia.org/wiki/Casa_de_la_Ciudad_de_Barcelona"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es.wikipedia.org/wiki/Girola" TargetMode="External"/><Relationship Id="rId2" Type="http://schemas.openxmlformats.org/officeDocument/2006/relationships/hyperlink" Target="http://es.wikipedia.org/wiki/Iglesia_(edificio)" TargetMode="External"/><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hyperlink" Target="http://es.wikipedia.org/wiki/Capilla" TargetMode="External"/><Relationship Id="rId4" Type="http://schemas.openxmlformats.org/officeDocument/2006/relationships/hyperlink" Target="http://es.wikipedia.org/wiki/%C3%81bside"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es.wikipedia.org/wiki/Siglo_XIII" TargetMode="External"/><Relationship Id="rId2" Type="http://schemas.openxmlformats.org/officeDocument/2006/relationships/hyperlink" Target="http://es.wikipedia.org/wiki/Planta_de_sal%C3%B3n" TargetMode="Externa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hyperlink" Target="http://es.wikipedia.org/wiki/Archivo:Plan.cathedrale.Paris.primitive.png" TargetMode="External"/><Relationship Id="rId4" Type="http://schemas.openxmlformats.org/officeDocument/2006/relationships/hyperlink" Target="http://es.wikipedia.org/wiki/Gremio"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upload.wikimedia.org/wikipedia/commons/9/92/Tudorb%C3%A5ge.png" TargetMode="External"/><Relationship Id="rId3" Type="http://schemas.openxmlformats.org/officeDocument/2006/relationships/hyperlink" Target="http://es.wikipedia.org/wiki/Arco_conopial" TargetMode="External"/><Relationship Id="rId7" Type="http://schemas.openxmlformats.org/officeDocument/2006/relationships/image" Target="../media/image56.png"/><Relationship Id="rId2" Type="http://schemas.openxmlformats.org/officeDocument/2006/relationships/hyperlink" Target="http://es.wikipedia.org/wiki/Arco_de_medio_punto" TargetMode="External"/><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hyperlink" Target="http://es.wikipedia.org/wiki/G%C3%B3tico_perpendicular" TargetMode="External"/><Relationship Id="rId4" Type="http://schemas.openxmlformats.org/officeDocument/2006/relationships/hyperlink" Target="http://es.wikipedia.org/wiki/G%C3%B3tico_flam%C3%ADgero" TargetMode="External"/><Relationship Id="rId9" Type="http://schemas.openxmlformats.org/officeDocument/2006/relationships/image" Target="../media/image57.png"/></Relationships>
</file>

<file path=ppt/slides/_rels/slide68.xml.rels><?xml version="1.0" encoding="UTF-8" standalone="yes"?>
<Relationships xmlns="http://schemas.openxmlformats.org/package/2006/relationships"><Relationship Id="rId3" Type="http://schemas.openxmlformats.org/officeDocument/2006/relationships/hyperlink" Target="http://es.wikipedia.org/wiki/Archivo:Ablis_-_voutes.jpg" TargetMode="External"/><Relationship Id="rId2" Type="http://schemas.openxmlformats.org/officeDocument/2006/relationships/image" Target="../media/image58.jpeg"/><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69.xml.rels><?xml version="1.0" encoding="UTF-8" standalone="yes"?>
<Relationships xmlns="http://schemas.openxmlformats.org/package/2006/relationships"><Relationship Id="rId3" Type="http://schemas.openxmlformats.org/officeDocument/2006/relationships/hyperlink" Target="http://es.wikipedia.org/wiki/Archivo:Laon_cathedral_notre_dame_interior_007-2m.jpg" TargetMode="External"/><Relationship Id="rId2" Type="http://schemas.openxmlformats.org/officeDocument/2006/relationships/image" Target="../media/image60.jpeg"/><Relationship Id="rId1" Type="http://schemas.openxmlformats.org/officeDocument/2006/relationships/slideLayout" Target="../slideLayouts/slideLayout4.xml"/><Relationship Id="rId4" Type="http://schemas.openxmlformats.org/officeDocument/2006/relationships/image" Target="../media/image61.jpeg"/></Relationships>
</file>

<file path=ppt/slides/_rels/slide7.xml.rels><?xml version="1.0" encoding="UTF-8" standalone="yes"?>
<Relationships xmlns="http://schemas.openxmlformats.org/package/2006/relationships"><Relationship Id="rId3" Type="http://schemas.openxmlformats.org/officeDocument/2006/relationships/hyperlink" Target="http://es.wikipedia.org/wiki/Visi%C3%B3n_del_mundo" TargetMode="External"/><Relationship Id="rId2" Type="http://schemas.openxmlformats.org/officeDocument/2006/relationships/hyperlink" Target="http://es.wikipedia.org/wiki/Cristiandad" TargetMode="External"/><Relationship Id="rId1" Type="http://schemas.openxmlformats.org/officeDocument/2006/relationships/slideLayout" Target="../slideLayouts/slideLayout2.xml"/><Relationship Id="rId5" Type="http://schemas.openxmlformats.org/officeDocument/2006/relationships/hyperlink" Target="http://es.wikipedia.org/wiki/Perspectiva" TargetMode="External"/><Relationship Id="rId4" Type="http://schemas.openxmlformats.org/officeDocument/2006/relationships/hyperlink" Target="http://es.wikipedia.org/wiki/Arquitectura_g%C3%B3tica"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es.wikipedia.org/wiki/Plementer%C3%ADa" TargetMode="Externa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hyperlink" Target="http://es.wikipedia.org/wiki/Clave_(arquitectura)" TargetMode="External"/><Relationship Id="rId7" Type="http://schemas.openxmlformats.org/officeDocument/2006/relationships/image" Target="../media/image64.jpeg"/><Relationship Id="rId2" Type="http://schemas.openxmlformats.org/officeDocument/2006/relationships/hyperlink" Target="http://es.wikipedia.org/wiki/Siglo_XV" TargetMode="External"/><Relationship Id="rId1" Type="http://schemas.openxmlformats.org/officeDocument/2006/relationships/slideLayout" Target="../slideLayouts/slideLayout4.xml"/><Relationship Id="rId6" Type="http://schemas.openxmlformats.org/officeDocument/2006/relationships/hyperlink" Target="http://es.wikipedia.org/wiki/Archivo:King's_College_Chapel_-_fan_vaulted_ceiling_-_Cambridge_-_UK_-_2007.jpg" TargetMode="External"/><Relationship Id="rId5" Type="http://schemas.openxmlformats.org/officeDocument/2006/relationships/image" Target="../media/image63.jpeg"/><Relationship Id="rId4" Type="http://schemas.openxmlformats.org/officeDocument/2006/relationships/hyperlink" Target="http://es.wikipedia.org/wiki/Archivo:Sevilla_cathedral_-_vault-2.jpg"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es.wikipedia.org/wiki/Contrafuerte" TargetMode="External"/><Relationship Id="rId2" Type="http://schemas.openxmlformats.org/officeDocument/2006/relationships/hyperlink" Target="http://es.wikipedia.org/wiki/Muro_de_carga" TargetMode="External"/><Relationship Id="rId1" Type="http://schemas.openxmlformats.org/officeDocument/2006/relationships/slideLayout" Target="../slideLayouts/slideLayout4.xml"/><Relationship Id="rId4" Type="http://schemas.openxmlformats.org/officeDocument/2006/relationships/image" Target="../media/image65.jpeg"/></Relationships>
</file>

<file path=ppt/slides/_rels/slide73.xml.rels><?xml version="1.0" encoding="UTF-8" standalone="yes"?>
<Relationships xmlns="http://schemas.openxmlformats.org/package/2006/relationships"><Relationship Id="rId3" Type="http://schemas.openxmlformats.org/officeDocument/2006/relationships/hyperlink" Target="http://es.wikipedia.org/wiki/Nave_(arquitectura)" TargetMode="External"/><Relationship Id="rId2" Type="http://schemas.openxmlformats.org/officeDocument/2006/relationships/hyperlink" Target="http://es.wikipedia.org/wiki/Palanca" TargetMode="External"/><Relationship Id="rId1" Type="http://schemas.openxmlformats.org/officeDocument/2006/relationships/slideLayout" Target="../slideLayouts/slideLayout2.xml"/><Relationship Id="rId4" Type="http://schemas.openxmlformats.org/officeDocument/2006/relationships/hyperlink" Target="http://es.wikipedia.org/wiki/Pin%C3%A1culo"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hyperlink" Target="http://es.wikipedia.org/wiki/Pilastra" TargetMode="External"/><Relationship Id="rId2" Type="http://schemas.openxmlformats.org/officeDocument/2006/relationships/hyperlink" Target="http://es.wikipedia.org/wiki/Pilar" TargetMode="External"/><Relationship Id="rId1" Type="http://schemas.openxmlformats.org/officeDocument/2006/relationships/slideLayout" Target="../slideLayouts/slideLayout4.xml"/><Relationship Id="rId5" Type="http://schemas.openxmlformats.org/officeDocument/2006/relationships/image" Target="../media/image68.jpeg"/><Relationship Id="rId4" Type="http://schemas.openxmlformats.org/officeDocument/2006/relationships/hyperlink" Target="http://es.wikipedia.org/wiki/Archivo:Bovedas_Colegiata.jpg"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es.wikipedia.org/wiki/Z%C3%B3calo" TargetMode="External"/><Relationship Id="rId2" Type="http://schemas.openxmlformats.org/officeDocument/2006/relationships/hyperlink" Target="http://es.wikipedia.org/wiki/Siglo_XVI" TargetMode="Externa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hyperlink" Target="http://es.wikipedia.org/wiki/Archivo:Notredameparisinterior.png" TargetMode="External"/><Relationship Id="rId4" Type="http://schemas.openxmlformats.org/officeDocument/2006/relationships/image" Target="../media/image69.jpeg"/></Relationships>
</file>

<file path=ppt/slides/_rels/slide77.xml.rels><?xml version="1.0" encoding="UTF-8" standalone="yes"?>
<Relationships xmlns="http://schemas.openxmlformats.org/package/2006/relationships"><Relationship Id="rId3" Type="http://schemas.openxmlformats.org/officeDocument/2006/relationships/hyperlink" Target="http://es.wikipedia.org/wiki/Siglo_XV" TargetMode="External"/><Relationship Id="rId2" Type="http://schemas.openxmlformats.org/officeDocument/2006/relationships/hyperlink" Target="http://es.wikipedia.org/wiki/Siglo_XIII" TargetMode="External"/><Relationship Id="rId1" Type="http://schemas.openxmlformats.org/officeDocument/2006/relationships/slideLayout" Target="../slideLayouts/slideLayout4.xml"/><Relationship Id="rId4" Type="http://schemas.openxmlformats.org/officeDocument/2006/relationships/image" Target="../media/image71.jpeg"/></Relationships>
</file>

<file path=ppt/slides/_rels/slide78.xml.rels><?xml version="1.0" encoding="UTF-8" standalone="yes"?>
<Relationships xmlns="http://schemas.openxmlformats.org/package/2006/relationships"><Relationship Id="rId3" Type="http://schemas.openxmlformats.org/officeDocument/2006/relationships/hyperlink" Target="http://es.wikipedia.org/wiki/Siglo_XIV" TargetMode="External"/><Relationship Id="rId2" Type="http://schemas.openxmlformats.org/officeDocument/2006/relationships/hyperlink" Target="http://es.wikipedia.org/wiki/Follaje" TargetMode="External"/><Relationship Id="rId1" Type="http://schemas.openxmlformats.org/officeDocument/2006/relationships/slideLayout" Target="../slideLayouts/slideLayout4.xml"/><Relationship Id="rId4" Type="http://schemas.openxmlformats.org/officeDocument/2006/relationships/image" Target="../media/image72.jpeg"/></Relationships>
</file>

<file path=ppt/slides/_rels/slide7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hyperlink" Target="http://es.wikipedia.org/wiki/Siglo_XV"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es.wikipedia.org/wiki/Cimborrio" TargetMode="External"/><Relationship Id="rId2" Type="http://schemas.openxmlformats.org/officeDocument/2006/relationships/hyperlink" Target="http://es.wikipedia.org/wiki/C%C3%BApula" TargetMode="External"/><Relationship Id="rId1" Type="http://schemas.openxmlformats.org/officeDocument/2006/relationships/slideLayout" Target="../slideLayouts/slideLayout4.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hyperlink" Target="http://es.wikipedia.org/wiki/Archivo:Burgos_Kathedrale_Innen.jpg"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es.wikipedia.org/wiki/Tracer%C3%ADa" TargetMode="External"/><Relationship Id="rId2" Type="http://schemas.openxmlformats.org/officeDocument/2006/relationships/hyperlink" Target="http://es.wikipedia.org/wiki/Fachadas" TargetMode="External"/><Relationship Id="rId1" Type="http://schemas.openxmlformats.org/officeDocument/2006/relationships/slideLayout" Target="../slideLayouts/slideLayout4.xml"/><Relationship Id="rId5" Type="http://schemas.openxmlformats.org/officeDocument/2006/relationships/image" Target="../media/image76.jpeg"/><Relationship Id="rId4" Type="http://schemas.openxmlformats.org/officeDocument/2006/relationships/hyperlink" Target="http://es.wikipedia.org/wiki/Archivo:Veitsdom_-_Ma%C3%9Fwerkfenster.jpg"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es.wikipedia.org/wiki/Siglo_XIV" TargetMode="External"/><Relationship Id="rId7" Type="http://schemas.openxmlformats.org/officeDocument/2006/relationships/image" Target="../media/image78.jpeg"/><Relationship Id="rId2" Type="http://schemas.openxmlformats.org/officeDocument/2006/relationships/hyperlink" Target="http://es.wikipedia.org/wiki/Roset%C3%B3n" TargetMode="External"/><Relationship Id="rId1" Type="http://schemas.openxmlformats.org/officeDocument/2006/relationships/slideLayout" Target="../slideLayouts/slideLayout4.xml"/><Relationship Id="rId6" Type="http://schemas.openxmlformats.org/officeDocument/2006/relationships/hyperlink" Target="http://es.wikipedia.org/wiki/Archivo:Cath%C3%A9drale_de_Meaux_Fa%C3%A7ade_Rose_140708.jpg" TargetMode="External"/><Relationship Id="rId5" Type="http://schemas.openxmlformats.org/officeDocument/2006/relationships/image" Target="../media/image77.jpeg"/><Relationship Id="rId4" Type="http://schemas.openxmlformats.org/officeDocument/2006/relationships/hyperlink" Target="http://es.wikipedia.org/wiki/Archivo:AachenerDomApsis.jpg"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es.wikipedia.org/wiki/Arquivolta" TargetMode="External"/><Relationship Id="rId2" Type="http://schemas.openxmlformats.org/officeDocument/2006/relationships/hyperlink" Target="http://es.wikipedia.org/wiki/Gablete" TargetMode="External"/><Relationship Id="rId1" Type="http://schemas.openxmlformats.org/officeDocument/2006/relationships/slideLayout" Target="../slideLayouts/slideLayout4.xml"/><Relationship Id="rId6" Type="http://schemas.openxmlformats.org/officeDocument/2006/relationships/image" Target="../media/image79.jpeg"/><Relationship Id="rId5" Type="http://schemas.openxmlformats.org/officeDocument/2006/relationships/hyperlink" Target="http://es.wikipedia.org/wiki/Virgen_Mar%C3%ADa" TargetMode="External"/><Relationship Id="rId4" Type="http://schemas.openxmlformats.org/officeDocument/2006/relationships/hyperlink" Target="http://es.wikipedia.org/wiki/Parteluz"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es.wikipedia.org/wiki/Siglo_XV" TargetMode="External"/><Relationship Id="rId7" Type="http://schemas.openxmlformats.org/officeDocument/2006/relationships/image" Target="../media/image81.jpeg"/><Relationship Id="rId2" Type="http://schemas.openxmlformats.org/officeDocument/2006/relationships/hyperlink" Target="http://es.wikipedia.org/wiki/Arco_abocinado" TargetMode="External"/><Relationship Id="rId1" Type="http://schemas.openxmlformats.org/officeDocument/2006/relationships/slideLayout" Target="../slideLayouts/slideLayout4.xml"/><Relationship Id="rId6" Type="http://schemas.openxmlformats.org/officeDocument/2006/relationships/hyperlink" Target="http://es.wikipedia.org/wiki/Archivo:Veruela_-_Portada_de_iglesia_abacial.jpg" TargetMode="External"/><Relationship Id="rId5" Type="http://schemas.openxmlformats.org/officeDocument/2006/relationships/image" Target="../media/image80.jpeg"/><Relationship Id="rId4" Type="http://schemas.openxmlformats.org/officeDocument/2006/relationships/hyperlink" Target="http://es.wikipedia.org/wiki/Archivo:Le%C3%B2n_Cat%C3%A9dral_porte.jpg"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es.wikipedia.org/wiki/Religi%C3%B3n" TargetMode="External"/><Relationship Id="rId2" Type="http://schemas.openxmlformats.org/officeDocument/2006/relationships/hyperlink" Target="http://es.wikipedia.org/wiki/Arquitectura" TargetMode="External"/><Relationship Id="rId1" Type="http://schemas.openxmlformats.org/officeDocument/2006/relationships/slideLayout" Target="../slideLayouts/slideLayout2.xml"/><Relationship Id="rId4" Type="http://schemas.openxmlformats.org/officeDocument/2006/relationships/hyperlink" Target="http://es.wikipedia.org/wiki/Claristorio" TargetMode="External"/></Relationships>
</file>

<file path=ppt/slides/_rels/slide8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es.wikipedia.org/wiki/T%C3%ADmpano_(arquitectura)" TargetMode="External"/><Relationship Id="rId2" Type="http://schemas.openxmlformats.org/officeDocument/2006/relationships/hyperlink" Target="http://es.wikipedia.org/wiki/Crester%C3%ADa"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8" Type="http://schemas.openxmlformats.org/officeDocument/2006/relationships/hyperlink" Target="http://es.wikipedia.org/w/index.php?title=Pretil&amp;action=edit&amp;redlink=1" TargetMode="External"/><Relationship Id="rId13" Type="http://schemas.openxmlformats.org/officeDocument/2006/relationships/hyperlink" Target="http://es.wikipedia.org/wiki/Crester%C3%ADa" TargetMode="External"/><Relationship Id="rId3" Type="http://schemas.openxmlformats.org/officeDocument/2006/relationships/hyperlink" Target="http://es.wikipedia.org/wiki/Sasam%C3%B3n" TargetMode="External"/><Relationship Id="rId7" Type="http://schemas.openxmlformats.org/officeDocument/2006/relationships/hyperlink" Target="http://es.wikipedia.org/wiki/Triforio" TargetMode="External"/><Relationship Id="rId12" Type="http://schemas.openxmlformats.org/officeDocument/2006/relationships/hyperlink" Target="http://es.wikipedia.org/w/index.php?title=Cairel&amp;action=edit&amp;redlink=1" TargetMode="External"/><Relationship Id="rId2" Type="http://schemas.openxmlformats.org/officeDocument/2006/relationships/hyperlink" Target="http://es.wikipedia.org/wiki/M%C3%A9nsula" TargetMode="External"/><Relationship Id="rId1" Type="http://schemas.openxmlformats.org/officeDocument/2006/relationships/slideLayout" Target="../slideLayouts/slideLayout2.xml"/><Relationship Id="rId6" Type="http://schemas.openxmlformats.org/officeDocument/2006/relationships/hyperlink" Target="http://es.wikipedia.org/wiki/Siglo_XIV" TargetMode="External"/><Relationship Id="rId11" Type="http://schemas.openxmlformats.org/officeDocument/2006/relationships/hyperlink" Target="http://es.wikipedia.org/wiki/G%C3%A1rgola" TargetMode="External"/><Relationship Id="rId5" Type="http://schemas.openxmlformats.org/officeDocument/2006/relationships/hyperlink" Target="http://es.wikipedia.org/wiki/Espa%C3%B1a" TargetMode="External"/><Relationship Id="rId10" Type="http://schemas.openxmlformats.org/officeDocument/2006/relationships/hyperlink" Target="http://es.wikipedia.org/wiki/Chapitel" TargetMode="External"/><Relationship Id="rId4" Type="http://schemas.openxmlformats.org/officeDocument/2006/relationships/hyperlink" Target="http://es.wikipedia.org/wiki/Provincia_de_Burgos" TargetMode="External"/><Relationship Id="rId9" Type="http://schemas.openxmlformats.org/officeDocument/2006/relationships/hyperlink" Target="http://es.wikipedia.org/wiki/Pin%C3%A1culo"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es.wikipedia.org/wiki/Fronda_(Arquitectura)" TargetMode="External"/><Relationship Id="rId2" Type="http://schemas.openxmlformats.org/officeDocument/2006/relationships/hyperlink" Target="http://es.wikipedia.org/wiki/Moldura" TargetMode="External"/><Relationship Id="rId1" Type="http://schemas.openxmlformats.org/officeDocument/2006/relationships/slideLayout" Target="../slideLayouts/slideLayout2.xml"/><Relationship Id="rId5" Type="http://schemas.openxmlformats.org/officeDocument/2006/relationships/hyperlink" Target="http://es.wikipedia.org/wiki/Grumo" TargetMode="External"/><Relationship Id="rId4" Type="http://schemas.openxmlformats.org/officeDocument/2006/relationships/hyperlink" Target="http://es.wikipedia.org/wiki/Cardo"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es.wikipedia.org/wiki/Azulejo" TargetMode="External"/><Relationship Id="rId2" Type="http://schemas.openxmlformats.org/officeDocument/2006/relationships/hyperlink" Target="http://es.wikipedia.org/wiki/Sepulcro" TargetMode="External"/><Relationship Id="rId1" Type="http://schemas.openxmlformats.org/officeDocument/2006/relationships/slideLayout" Target="../slideLayouts/slideLayout2.xml"/><Relationship Id="rId5" Type="http://schemas.openxmlformats.org/officeDocument/2006/relationships/hyperlink" Target="http://es.wikipedia.org/wiki/Z%C3%B3calo" TargetMode="External"/><Relationship Id="rId4" Type="http://schemas.openxmlformats.org/officeDocument/2006/relationships/hyperlink" Target="http://es.wikipedia.org/wiki/Friso"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r>
              <a:rPr lang="es-MX" dirty="0" smtClean="0"/>
              <a:t>Arquitectura de la edad media</a:t>
            </a:r>
            <a:br>
              <a:rPr lang="es-MX" dirty="0" smtClean="0"/>
            </a:br>
            <a:endParaRPr lang="es-MX" dirty="0"/>
          </a:p>
        </p:txBody>
      </p:sp>
      <p:sp>
        <p:nvSpPr>
          <p:cNvPr id="5" name="4 Subtítulo"/>
          <p:cNvSpPr>
            <a:spLocks noGrp="1"/>
          </p:cNvSpPr>
          <p:nvPr>
            <p:ph type="subTitle" idx="1"/>
          </p:nvPr>
        </p:nvSpPr>
        <p:spPr/>
        <p:txBody>
          <a:bodyPr>
            <a:normAutofit fontScale="77500" lnSpcReduction="20000"/>
          </a:bodyPr>
          <a:lstStyle/>
          <a:p>
            <a:pPr algn="r"/>
            <a:r>
              <a:rPr lang="es-MX" dirty="0" smtClean="0"/>
              <a:t>Arq. Pedro Urzúa Ramírez</a:t>
            </a:r>
          </a:p>
          <a:p>
            <a:pPr algn="r"/>
            <a:r>
              <a:rPr lang="es-MX" dirty="0" smtClean="0"/>
              <a:t>CETIS 2</a:t>
            </a: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pPr algn="just"/>
            <a:r>
              <a:rPr lang="es-ES" dirty="0" smtClean="0"/>
              <a:t>Se llama </a:t>
            </a:r>
            <a:r>
              <a:rPr lang="es-ES" b="1" dirty="0" smtClean="0"/>
              <a:t>estilo románico</a:t>
            </a:r>
            <a:r>
              <a:rPr lang="es-ES" dirty="0" smtClean="0"/>
              <a:t> en </a:t>
            </a:r>
            <a:r>
              <a:rPr lang="es-ES" u="sng" dirty="0" smtClean="0">
                <a:hlinkClick r:id="rId2"/>
              </a:rPr>
              <a:t>arquitectura</a:t>
            </a:r>
            <a:r>
              <a:rPr lang="es-ES" dirty="0" smtClean="0"/>
              <a:t> al resultado de la combinación razonada y armónica de elementos constructivos y ornamentales de procedencia latina, oriental (</a:t>
            </a:r>
            <a:r>
              <a:rPr lang="es-ES" u="sng" dirty="0" smtClean="0">
                <a:hlinkClick r:id="rId3" tooltip="Arte bizantino"/>
              </a:rPr>
              <a:t>bizantinos</a:t>
            </a:r>
            <a:r>
              <a:rPr lang="es-ES" dirty="0" smtClean="0"/>
              <a:t>, </a:t>
            </a:r>
            <a:r>
              <a:rPr lang="es-ES" dirty="0" err="1" smtClean="0"/>
              <a:t>sírios</a:t>
            </a:r>
            <a:r>
              <a:rPr lang="es-ES" dirty="0" smtClean="0"/>
              <a:t>, </a:t>
            </a:r>
            <a:r>
              <a:rPr lang="es-ES" u="sng" dirty="0" smtClean="0">
                <a:hlinkClick r:id="rId4" tooltip="Persas"/>
              </a:rPr>
              <a:t>persas</a:t>
            </a:r>
            <a:r>
              <a:rPr lang="es-ES" dirty="0" smtClean="0"/>
              <a:t> y </a:t>
            </a:r>
            <a:r>
              <a:rPr lang="es-ES" u="sng" dirty="0" smtClean="0">
                <a:hlinkClick r:id="rId5" tooltip="Arte islámico"/>
              </a:rPr>
              <a:t>árabes</a:t>
            </a:r>
            <a:r>
              <a:rPr lang="es-ES" dirty="0" smtClean="0"/>
              <a:t>) y septentrional (</a:t>
            </a:r>
            <a:r>
              <a:rPr lang="es-ES" u="sng" dirty="0" smtClean="0">
                <a:hlinkClick r:id="rId6" tooltip="Celta"/>
              </a:rPr>
              <a:t>celtas</a:t>
            </a:r>
            <a:r>
              <a:rPr lang="es-ES" dirty="0" smtClean="0"/>
              <a:t>, </a:t>
            </a:r>
            <a:r>
              <a:rPr lang="es-ES" u="sng" dirty="0" smtClean="0">
                <a:hlinkClick r:id="rId7" tooltip="Pueblos germánicos"/>
              </a:rPr>
              <a:t>germánicos</a:t>
            </a:r>
            <a:r>
              <a:rPr lang="es-ES" dirty="0" smtClean="0"/>
              <a:t>, </a:t>
            </a:r>
            <a:r>
              <a:rPr lang="es-ES" u="sng" dirty="0" smtClean="0">
                <a:hlinkClick r:id="rId8"/>
              </a:rPr>
              <a:t>normandos</a:t>
            </a:r>
            <a:r>
              <a:rPr lang="es-ES" dirty="0" smtClean="0"/>
              <a:t>) que se formó en la Europa cristiana durante los primeros siglos de la </a:t>
            </a:r>
            <a:r>
              <a:rPr lang="es-ES" u="sng" dirty="0" smtClean="0">
                <a:hlinkClick r:id="rId9" tooltip="Baja Edad Media"/>
              </a:rPr>
              <a:t>baja Edad Media</a:t>
            </a:r>
            <a:r>
              <a:rPr lang="es-ES" dirty="0" smtClean="0"/>
              <a:t>.</a:t>
            </a:r>
            <a:endParaRPr lang="es-MX" dirty="0" smtClean="0"/>
          </a:p>
          <a:p>
            <a:pPr algn="just"/>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il_fi" descr="http://1.bp.blogspot.com/_f9cs1bw-XpE/TQgM2i_gqoI/AAAAAAAAAMo/dPjC4ZU8O7g/s1600/IGLESI%257E1.PNG"/>
          <p:cNvPicPr>
            <a:picLocks noGrp="1"/>
          </p:cNvPicPr>
          <p:nvPr>
            <p:ph sz="quarter" idx="1"/>
          </p:nvPr>
        </p:nvPicPr>
        <p:blipFill>
          <a:blip r:embed="rId2" cstate="print"/>
          <a:srcRect/>
          <a:stretch>
            <a:fillRect/>
          </a:stretch>
        </p:blipFill>
        <p:spPr bwMode="auto">
          <a:xfrm>
            <a:off x="611560" y="908720"/>
            <a:ext cx="7704856" cy="55446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a:xfrm>
            <a:off x="612648" y="1600200"/>
            <a:ext cx="8153400" cy="5257800"/>
          </a:xfrm>
        </p:spPr>
        <p:txBody>
          <a:bodyPr>
            <a:normAutofit fontScale="85000" lnSpcReduction="20000"/>
          </a:bodyPr>
          <a:lstStyle/>
          <a:p>
            <a:r>
              <a:rPr lang="es-MX" dirty="0" smtClean="0"/>
              <a:t>La arquitectura románica es ante todo una arquitectura religiosa que está definida por dos principios que van a determinar su estilo: la monumentalidad y la perdurabilidad, que obligan a un tipo de arquitectura sólida y duradera. </a:t>
            </a:r>
          </a:p>
          <a:p>
            <a:r>
              <a:rPr lang="es-MX" dirty="0" smtClean="0"/>
              <a:t>La monumentalidad responde al interés por imitar los grandes edificios romanos, cuya grandeza serviría para propagar la importancia de la Iglesia; por eso, los templos tienden a la grandiosidad. </a:t>
            </a:r>
          </a:p>
          <a:p>
            <a:r>
              <a:rPr lang="es-MX" dirty="0" smtClean="0"/>
              <a:t>La perdurabilidad es lógica en una arquitectura promovida por la religión cristiana que se considera una religión eterna. Por ello sus edificios también deben ser duraderos y no efímeros, lo que obliga a unas técnicas y materiales sólidos. Se rechaza la madera y los materiales livianos y se prefiere la piedra.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a:xfrm>
            <a:off x="612648" y="1600200"/>
            <a:ext cx="8153400" cy="5069160"/>
          </a:xfrm>
        </p:spPr>
        <p:txBody>
          <a:bodyPr>
            <a:normAutofit lnSpcReduction="10000"/>
          </a:bodyPr>
          <a:lstStyle/>
          <a:p>
            <a:pPr algn="just"/>
            <a:r>
              <a:rPr lang="es-MX" dirty="0" smtClean="0"/>
              <a:t>Recibe el nombre de </a:t>
            </a:r>
            <a:r>
              <a:rPr lang="es-MX" i="1" dirty="0" smtClean="0"/>
              <a:t>románica</a:t>
            </a:r>
            <a:r>
              <a:rPr lang="es-MX" dirty="0" smtClean="0"/>
              <a:t> por coincidir su floración con la aparición de las </a:t>
            </a:r>
            <a:r>
              <a:rPr lang="es-MX" dirty="0" smtClean="0">
                <a:hlinkClick r:id="rId2" tooltip="Lenguas románicas"/>
              </a:rPr>
              <a:t>lenguas románicas</a:t>
            </a:r>
            <a:r>
              <a:rPr lang="es-MX" dirty="0" smtClean="0"/>
              <a:t> o romances. </a:t>
            </a:r>
          </a:p>
          <a:p>
            <a:pPr algn="just"/>
            <a:r>
              <a:rPr lang="es-MX" dirty="0" smtClean="0"/>
              <a:t>La época en que se considera que se desarrolla el estilo románico comprende los siglos </a:t>
            </a:r>
            <a:r>
              <a:rPr lang="es-MX" dirty="0" smtClean="0">
                <a:hlinkClick r:id="rId3" tooltip="Siglo XI"/>
              </a:rPr>
              <a:t>XI</a:t>
            </a:r>
            <a:r>
              <a:rPr lang="es-MX" dirty="0" smtClean="0"/>
              <a:t> y </a:t>
            </a:r>
            <a:r>
              <a:rPr lang="es-MX" dirty="0" smtClean="0">
                <a:hlinkClick r:id="rId4" tooltip="Siglo XII"/>
              </a:rPr>
              <a:t>XII</a:t>
            </a:r>
            <a:r>
              <a:rPr lang="es-MX" dirty="0" smtClean="0"/>
              <a:t>, sin exclusión de otros siglos anteriores y posteriores, pues aunque algunos edificios del </a:t>
            </a:r>
            <a:r>
              <a:rPr lang="es-MX" dirty="0" smtClean="0">
                <a:hlinkClick r:id="rId5" tooltip="Siglo X"/>
              </a:rPr>
              <a:t>siglo X</a:t>
            </a:r>
            <a:r>
              <a:rPr lang="es-MX" dirty="0" smtClean="0"/>
              <a:t> tal vez ya puedan calificarse de románicos, se erigieron otros verdaderamente tales en diversas zonas (especialmente, en </a:t>
            </a:r>
            <a:r>
              <a:rPr lang="es-MX" dirty="0" smtClean="0">
                <a:hlinkClick r:id="rId6" tooltip="Principado de Asturias"/>
              </a:rPr>
              <a:t>Asturias</a:t>
            </a:r>
            <a:r>
              <a:rPr lang="es-MX" dirty="0" smtClean="0"/>
              <a:t> y </a:t>
            </a:r>
            <a:r>
              <a:rPr lang="es-MX" dirty="0" smtClean="0">
                <a:hlinkClick r:id="rId7" tooltip="Galicia"/>
              </a:rPr>
              <a:t>Galicia</a:t>
            </a:r>
            <a:r>
              <a:rPr lang="es-MX" dirty="0" smtClean="0"/>
              <a:t>) durante la época gótica hasta casi alcanzar el </a:t>
            </a:r>
            <a:r>
              <a:rPr lang="es-MX" dirty="0" smtClean="0">
                <a:hlinkClick r:id="rId8" tooltip="Renacimiento"/>
              </a:rPr>
              <a:t>Renacimiento</a:t>
            </a:r>
            <a:r>
              <a:rPr lang="es-MX" dirty="0" smtClean="0"/>
              <a:t>.</a:t>
            </a:r>
            <a:br>
              <a:rPr lang="es-MX" dirty="0" smtClean="0"/>
            </a:b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http://4.bp.blogspot.com/_f9cs1bw-XpE/TQgMkjHoBTI/AAAAAAAAAMk/c3GS86CyvD8/s1600/romanica1.jpg"/>
          <p:cNvPicPr>
            <a:picLocks noGrp="1"/>
          </p:cNvPicPr>
          <p:nvPr>
            <p:ph sz="quarter" idx="1"/>
          </p:nvPr>
        </p:nvPicPr>
        <p:blipFill>
          <a:blip r:embed="rId2" cstate="print"/>
          <a:srcRect/>
          <a:stretch>
            <a:fillRect/>
          </a:stretch>
        </p:blipFill>
        <p:spPr bwMode="auto">
          <a:xfrm>
            <a:off x="1331640" y="836712"/>
            <a:ext cx="6696744" cy="525658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lnSpcReduction="10000"/>
          </a:bodyPr>
          <a:lstStyle/>
          <a:p>
            <a:r>
              <a:rPr lang="es-ES" dirty="0" smtClean="0"/>
              <a:t>La división más común que puede mantenerse del estilo Románico es entre el </a:t>
            </a:r>
            <a:r>
              <a:rPr lang="es-ES" i="1" dirty="0" smtClean="0"/>
              <a:t>Románico sencillo</a:t>
            </a:r>
            <a:r>
              <a:rPr lang="es-ES" dirty="0" smtClean="0"/>
              <a:t> y el </a:t>
            </a:r>
            <a:r>
              <a:rPr lang="es-ES" i="1" dirty="0" smtClean="0"/>
              <a:t>Románico de transición</a:t>
            </a:r>
            <a:r>
              <a:rPr lang="es-ES" dirty="0" smtClean="0"/>
              <a:t> dando a este segundo grupo un valor secundario y considerándolo como una variante del primero, con tal de incluir en él los edificios de aspecto románico que ostenten algunos arcos ojivales o apuntados sin cubrirse con bóvedas de crucería. Este segundo grupo empieza en el siglo XI pero no se hace común hasta mediados del mismo siglo e incluso entonces coexiste con el primero.</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http://1.bp.blogspot.com/_f9cs1bw-XpE/TQgNSwKabOI/AAAAAAAAAMs/0aI_RKeszg0/s1600/adasda.jpg"/>
          <p:cNvPicPr>
            <a:picLocks noGrp="1"/>
          </p:cNvPicPr>
          <p:nvPr>
            <p:ph sz="quarter" idx="1"/>
          </p:nvPr>
        </p:nvPicPr>
        <p:blipFill>
          <a:blip r:embed="rId2" cstate="print"/>
          <a:srcRect/>
          <a:stretch>
            <a:fillRect/>
          </a:stretch>
        </p:blipFill>
        <p:spPr bwMode="auto">
          <a:xfrm>
            <a:off x="611560" y="548680"/>
            <a:ext cx="8136904" cy="561662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COMPONENTES DEL ESTILO</a:t>
            </a:r>
            <a:endParaRPr lang="es-MX" dirty="0"/>
          </a:p>
        </p:txBody>
      </p:sp>
      <p:sp>
        <p:nvSpPr>
          <p:cNvPr id="3" name="2 Marcador de contenido"/>
          <p:cNvSpPr>
            <a:spLocks noGrp="1"/>
          </p:cNvSpPr>
          <p:nvPr>
            <p:ph sz="quarter" idx="1"/>
          </p:nvPr>
        </p:nvSpPr>
        <p:spPr/>
        <p:txBody>
          <a:bodyPr>
            <a:normAutofit fontScale="70000" lnSpcReduction="20000"/>
          </a:bodyPr>
          <a:lstStyle/>
          <a:p>
            <a:r>
              <a:rPr lang="es-ES" dirty="0" smtClean="0"/>
              <a:t>Entre los elementos arquitectónicos que destacan en el estilo Románico los más característicos del mismo son:</a:t>
            </a:r>
            <a:endParaRPr lang="es-MX" dirty="0" smtClean="0"/>
          </a:p>
          <a:p>
            <a:pPr lvl="0">
              <a:buFont typeface="Wingdings" pitchFamily="2" charset="2"/>
              <a:buChar char="Ø"/>
            </a:pPr>
            <a:r>
              <a:rPr lang="es-ES" dirty="0" smtClean="0"/>
              <a:t>el </a:t>
            </a:r>
            <a:r>
              <a:rPr lang="es-ES" u="sng" dirty="0" smtClean="0">
                <a:hlinkClick r:id="rId2"/>
              </a:rPr>
              <a:t>pilar</a:t>
            </a:r>
            <a:r>
              <a:rPr lang="es-ES" dirty="0" smtClean="0"/>
              <a:t> compuesto y de núcleo prismático.</a:t>
            </a:r>
            <a:endParaRPr lang="es-MX" dirty="0" smtClean="0"/>
          </a:p>
          <a:p>
            <a:pPr lvl="0">
              <a:buFont typeface="Wingdings" pitchFamily="2" charset="2"/>
              <a:buChar char="Ø"/>
            </a:pPr>
            <a:r>
              <a:rPr lang="es-ES" dirty="0" smtClean="0"/>
              <a:t>el </a:t>
            </a:r>
            <a:r>
              <a:rPr lang="es-ES" u="sng" dirty="0" smtClean="0">
                <a:hlinkClick r:id="rId3"/>
              </a:rPr>
              <a:t>arco de medio punto</a:t>
            </a:r>
            <a:r>
              <a:rPr lang="es-ES" dirty="0" smtClean="0"/>
              <a:t>.</a:t>
            </a:r>
            <a:endParaRPr lang="es-MX" dirty="0" smtClean="0"/>
          </a:p>
          <a:p>
            <a:pPr lvl="0">
              <a:buFont typeface="Wingdings" pitchFamily="2" charset="2"/>
              <a:buChar char="Ø"/>
            </a:pPr>
            <a:r>
              <a:rPr lang="es-ES" dirty="0" smtClean="0"/>
              <a:t>la cubierta de </a:t>
            </a:r>
            <a:r>
              <a:rPr lang="es-ES" u="sng" dirty="0" smtClean="0">
                <a:hlinkClick r:id="rId4"/>
              </a:rPr>
              <a:t>bóveda</a:t>
            </a:r>
            <a:r>
              <a:rPr lang="es-ES" dirty="0" smtClean="0"/>
              <a:t> de medio cañón y de arista.</a:t>
            </a:r>
            <a:endParaRPr lang="es-MX" dirty="0" smtClean="0"/>
          </a:p>
          <a:p>
            <a:pPr lvl="0">
              <a:buFont typeface="Wingdings" pitchFamily="2" charset="2"/>
              <a:buChar char="Ø"/>
            </a:pPr>
            <a:r>
              <a:rPr lang="es-ES" dirty="0" smtClean="0"/>
              <a:t>la </a:t>
            </a:r>
            <a:r>
              <a:rPr lang="es-ES" u="sng" dirty="0" smtClean="0">
                <a:hlinkClick r:id="rId5"/>
              </a:rPr>
              <a:t>cúpula</a:t>
            </a:r>
            <a:r>
              <a:rPr lang="es-ES" dirty="0" smtClean="0"/>
              <a:t> poligonal sobre trompas.</a:t>
            </a:r>
            <a:endParaRPr lang="es-MX" dirty="0" smtClean="0"/>
          </a:p>
          <a:p>
            <a:pPr lvl="0">
              <a:buFont typeface="Wingdings" pitchFamily="2" charset="2"/>
              <a:buChar char="Ø"/>
            </a:pPr>
            <a:r>
              <a:rPr lang="es-ES" dirty="0" smtClean="0"/>
              <a:t>los </a:t>
            </a:r>
            <a:r>
              <a:rPr lang="es-ES" u="sng" dirty="0" smtClean="0">
                <a:hlinkClick r:id="rId6" tooltip="Ábside"/>
              </a:rPr>
              <a:t>ábsides</a:t>
            </a:r>
            <a:r>
              <a:rPr lang="es-ES" dirty="0" smtClean="0"/>
              <a:t> semicirculares en planta de </a:t>
            </a:r>
            <a:r>
              <a:rPr lang="es-ES" u="sng" dirty="0" smtClean="0">
                <a:hlinkClick r:id="rId7"/>
              </a:rPr>
              <a:t>cruz latina</a:t>
            </a:r>
            <a:r>
              <a:rPr lang="es-ES" dirty="0" smtClean="0"/>
              <a:t> en las iglesias.</a:t>
            </a:r>
            <a:endParaRPr lang="es-MX" dirty="0" smtClean="0"/>
          </a:p>
          <a:p>
            <a:r>
              <a:rPr lang="es-ES" dirty="0" smtClean="0"/>
              <a:t>A continuación otros de los elementos arquitectónicos propios el estilo:</a:t>
            </a:r>
            <a:endParaRPr lang="es-MX" dirty="0" smtClean="0"/>
          </a:p>
          <a:p>
            <a:pPr lvl="0">
              <a:buFont typeface="Wingdings" pitchFamily="2" charset="2"/>
              <a:buChar char="Ø"/>
            </a:pPr>
            <a:r>
              <a:rPr lang="es-ES" dirty="0" smtClean="0"/>
              <a:t>contrafuertes muy desarrollados</a:t>
            </a:r>
            <a:endParaRPr lang="es-MX" dirty="0" smtClean="0"/>
          </a:p>
          <a:p>
            <a:pPr lvl="0">
              <a:buFont typeface="Wingdings" pitchFamily="2" charset="2"/>
              <a:buChar char="Ø"/>
            </a:pPr>
            <a:r>
              <a:rPr lang="es-ES" dirty="0" smtClean="0"/>
              <a:t>arcos doblados y arquivoltas</a:t>
            </a:r>
            <a:endParaRPr lang="es-MX" dirty="0" smtClean="0"/>
          </a:p>
          <a:p>
            <a:pPr lvl="0">
              <a:buFont typeface="Wingdings" pitchFamily="2" charset="2"/>
              <a:buChar char="Ø"/>
            </a:pPr>
            <a:r>
              <a:rPr lang="es-ES" dirty="0" smtClean="0"/>
              <a:t>capiteles decorados</a:t>
            </a:r>
            <a:endParaRPr lang="es-MX" dirty="0" smtClean="0"/>
          </a:p>
          <a:p>
            <a:pPr lvl="0">
              <a:buFont typeface="Wingdings" pitchFamily="2" charset="2"/>
              <a:buChar char="Ø"/>
            </a:pPr>
            <a:r>
              <a:rPr lang="es-ES" dirty="0" smtClean="0"/>
              <a:t>impostas, frisos decorativos</a:t>
            </a:r>
            <a:endParaRPr lang="es-MX" dirty="0" smtClean="0"/>
          </a:p>
          <a:p>
            <a:pPr lvl="0">
              <a:buFont typeface="Wingdings" pitchFamily="2" charset="2"/>
              <a:buChar char="Ø"/>
            </a:pPr>
            <a:r>
              <a:rPr lang="es-ES" dirty="0" smtClean="0"/>
              <a:t>escultura monumental aplicada a la arquitectura</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il_fi" descr="http://4.bp.blogspot.com/_GyVE4dH43Ww/SyfMQFoGZBI/AAAAAAAABdo/e6dKMPw7Gpk/s400/LA+ARQUITECTURA+ROM%C3%81NICA+2009+CARACT.+GRLES.+bis.jpg"/>
          <p:cNvPicPr>
            <a:picLocks noGrp="1"/>
          </p:cNvPicPr>
          <p:nvPr>
            <p:ph sz="quarter" idx="1"/>
          </p:nvPr>
        </p:nvPicPr>
        <p:blipFill>
          <a:blip r:embed="rId2" cstate="print"/>
          <a:srcRect/>
          <a:stretch>
            <a:fillRect/>
          </a:stretch>
        </p:blipFill>
        <p:spPr bwMode="auto">
          <a:xfrm>
            <a:off x="539552" y="548680"/>
            <a:ext cx="8208912" cy="590465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PLANTA</a:t>
            </a:r>
            <a:endParaRPr lang="es-MX" dirty="0"/>
          </a:p>
        </p:txBody>
      </p:sp>
      <p:sp>
        <p:nvSpPr>
          <p:cNvPr id="3" name="2 Marcador de contenido"/>
          <p:cNvSpPr>
            <a:spLocks noGrp="1"/>
          </p:cNvSpPr>
          <p:nvPr>
            <p:ph sz="quarter" idx="1"/>
          </p:nvPr>
        </p:nvSpPr>
        <p:spPr/>
        <p:txBody>
          <a:bodyPr>
            <a:noAutofit/>
          </a:bodyPr>
          <a:lstStyle/>
          <a:p>
            <a:r>
              <a:rPr lang="es-MX" sz="1500" dirty="0" smtClean="0"/>
              <a:t>Como planta más común se elige la de mayor tradición en Europa, la basílica con crucero destacado o no en planta, cabeceras de ábsides semicirculares y, en ocasiones, pórticos a la entrada. </a:t>
            </a:r>
          </a:p>
          <a:p>
            <a:r>
              <a:rPr lang="es-MX" sz="1500" dirty="0" smtClean="0"/>
              <a:t>Domina la </a:t>
            </a:r>
            <a:r>
              <a:rPr lang="es-MX" sz="1500" u="sng" dirty="0" smtClean="0">
                <a:hlinkClick r:id="rId2"/>
              </a:rPr>
              <a:t>planta longitudinal de cruz latina</a:t>
            </a:r>
            <a:r>
              <a:rPr lang="es-MX" sz="1500" dirty="0" smtClean="0"/>
              <a:t> en la que se diferencia el pórtico, el cuerpo, el transepto y la cabecera. </a:t>
            </a:r>
          </a:p>
          <a:p>
            <a:r>
              <a:rPr lang="es-MX" sz="1500" dirty="0" smtClean="0"/>
              <a:t>Un cuerpo de la iglesia está formado por naves longitudinales, una, tres o incluso cinco naves, con predominio de la central sobre las laterales y colaterales (las naves extremas cuando son cinco) en anchura y altura. </a:t>
            </a:r>
          </a:p>
          <a:p>
            <a:r>
              <a:rPr lang="es-MX" sz="1500" dirty="0" smtClean="0"/>
              <a:t>El transepto es el espacio transversal al eje longitudinal, destacado en planta y que marca el eje menor. La multiplicación de naves también puede afectar al transepto y presentar no sólo una nave sino tres. </a:t>
            </a:r>
            <a:endParaRPr lang="es-MX" sz="1500" dirty="0"/>
          </a:p>
        </p:txBody>
      </p:sp>
      <p:pic>
        <p:nvPicPr>
          <p:cNvPr id="41986" name="Picture 2" descr="http://www.iesramonolleros.es/departamentos/historia/romanico/imagenes_romanico/santiago_catedral_planta.jpg"/>
          <p:cNvPicPr>
            <a:picLocks noGrp="1" noChangeAspect="1" noChangeArrowheads="1"/>
          </p:cNvPicPr>
          <p:nvPr>
            <p:ph sz="quarter" idx="2"/>
          </p:nvPr>
        </p:nvPicPr>
        <p:blipFill>
          <a:blip r:embed="rId3" cstate="print"/>
          <a:srcRect/>
          <a:stretch>
            <a:fillRect/>
          </a:stretch>
        </p:blipFill>
        <p:spPr bwMode="auto">
          <a:xfrm>
            <a:off x="4980274" y="1196752"/>
            <a:ext cx="3353772" cy="49685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EDAD MEDIA</a:t>
            </a:r>
            <a:endParaRPr lang="es-MX" dirty="0"/>
          </a:p>
        </p:txBody>
      </p:sp>
      <p:sp>
        <p:nvSpPr>
          <p:cNvPr id="5" name="4 Marcador de contenido"/>
          <p:cNvSpPr>
            <a:spLocks noGrp="1"/>
          </p:cNvSpPr>
          <p:nvPr>
            <p:ph sz="quarter" idx="1"/>
          </p:nvPr>
        </p:nvSpPr>
        <p:spPr/>
        <p:txBody>
          <a:bodyPr>
            <a:normAutofit lnSpcReduction="10000"/>
          </a:bodyPr>
          <a:lstStyle/>
          <a:p>
            <a:pPr algn="just"/>
            <a:r>
              <a:rPr lang="es-MX" dirty="0"/>
              <a:t>La </a:t>
            </a:r>
            <a:r>
              <a:rPr lang="es-MX" b="1" dirty="0"/>
              <a:t>Edad </a:t>
            </a:r>
            <a:r>
              <a:rPr lang="es-MX" b="1" dirty="0" smtClean="0"/>
              <a:t>Media</a:t>
            </a:r>
            <a:r>
              <a:rPr lang="es-MX" dirty="0"/>
              <a:t> </a:t>
            </a:r>
            <a:r>
              <a:rPr lang="es-MX" dirty="0" smtClean="0"/>
              <a:t>es </a:t>
            </a:r>
            <a:r>
              <a:rPr lang="es-MX" dirty="0"/>
              <a:t>el </a:t>
            </a:r>
            <a:r>
              <a:rPr lang="es-MX" dirty="0">
                <a:hlinkClick r:id="rId2" tooltip="Período histórico"/>
              </a:rPr>
              <a:t>período histórico</a:t>
            </a:r>
            <a:r>
              <a:rPr lang="es-MX" dirty="0"/>
              <a:t> de la </a:t>
            </a:r>
            <a:r>
              <a:rPr lang="es-MX" dirty="0">
                <a:hlinkClick r:id="rId3" tooltip="Civilización occidental"/>
              </a:rPr>
              <a:t>civilización occidental</a:t>
            </a:r>
            <a:r>
              <a:rPr lang="es-MX" dirty="0"/>
              <a:t> comprendido entre el </a:t>
            </a:r>
            <a:r>
              <a:rPr lang="es-MX" dirty="0">
                <a:hlinkClick r:id="rId4"/>
              </a:rPr>
              <a:t>siglo V</a:t>
            </a:r>
            <a:r>
              <a:rPr lang="es-MX" dirty="0"/>
              <a:t> y el </a:t>
            </a:r>
            <a:r>
              <a:rPr lang="es-MX" dirty="0">
                <a:hlinkClick r:id="rId5" tooltip="Siglo XV"/>
              </a:rPr>
              <a:t>XV</a:t>
            </a:r>
            <a:r>
              <a:rPr lang="es-MX" dirty="0"/>
              <a:t>. Su comienzo se sitúa </a:t>
            </a:r>
            <a:r>
              <a:rPr lang="es-MX" dirty="0">
                <a:hlinkClick r:id="rId6" tooltip="Convencionalismo"/>
              </a:rPr>
              <a:t>convencionalmente</a:t>
            </a:r>
            <a:r>
              <a:rPr lang="es-MX" dirty="0"/>
              <a:t> en el año </a:t>
            </a:r>
            <a:r>
              <a:rPr lang="es-MX" dirty="0">
                <a:hlinkClick r:id="rId7"/>
              </a:rPr>
              <a:t>476</a:t>
            </a:r>
            <a:r>
              <a:rPr lang="es-MX" dirty="0"/>
              <a:t> con la </a:t>
            </a:r>
            <a:r>
              <a:rPr lang="es-MX" dirty="0">
                <a:hlinkClick r:id="rId8" tooltip="Decadencia del Imperio romano"/>
              </a:rPr>
              <a:t>caída del Imperio romano de Occidente</a:t>
            </a:r>
            <a:r>
              <a:rPr lang="es-MX" dirty="0"/>
              <a:t> y su fin en </a:t>
            </a:r>
            <a:r>
              <a:rPr lang="es-MX" dirty="0">
                <a:hlinkClick r:id="rId9"/>
              </a:rPr>
              <a:t>1492</a:t>
            </a:r>
            <a:r>
              <a:rPr lang="es-MX" dirty="0"/>
              <a:t> con el </a:t>
            </a:r>
            <a:r>
              <a:rPr lang="es-MX" dirty="0">
                <a:hlinkClick r:id="rId10"/>
              </a:rPr>
              <a:t>descubrimiento de </a:t>
            </a:r>
            <a:r>
              <a:rPr lang="es-MX" dirty="0" smtClean="0">
                <a:hlinkClick r:id="rId10"/>
              </a:rPr>
              <a:t>América</a:t>
            </a:r>
            <a:r>
              <a:rPr lang="es-MX" dirty="0" smtClean="0"/>
              <a:t>,</a:t>
            </a:r>
            <a:r>
              <a:rPr lang="es-MX" baseline="30000" dirty="0"/>
              <a:t> </a:t>
            </a:r>
            <a:r>
              <a:rPr lang="es-MX" dirty="0" smtClean="0"/>
              <a:t>o </a:t>
            </a:r>
            <a:r>
              <a:rPr lang="es-MX" dirty="0"/>
              <a:t>en </a:t>
            </a:r>
            <a:r>
              <a:rPr lang="es-MX" dirty="0">
                <a:hlinkClick r:id="rId11"/>
              </a:rPr>
              <a:t>1453</a:t>
            </a:r>
            <a:r>
              <a:rPr lang="es-MX" dirty="0"/>
              <a:t> con la </a:t>
            </a:r>
            <a:r>
              <a:rPr lang="es-MX" dirty="0">
                <a:hlinkClick r:id="rId12" tooltip="Caída de Constantinopla"/>
              </a:rPr>
              <a:t>caída del Imperio bizantino</a:t>
            </a:r>
            <a:r>
              <a:rPr lang="es-MX" dirty="0"/>
              <a:t>, fecha que tiene la ventaja de coincidir con la </a:t>
            </a:r>
            <a:r>
              <a:rPr lang="es-MX" dirty="0">
                <a:hlinkClick r:id="rId13" tooltip="Invención de la imprenta"/>
              </a:rPr>
              <a:t>invención de la imprenta</a:t>
            </a:r>
            <a:r>
              <a:rPr lang="es-MX" dirty="0"/>
              <a:t> </a:t>
            </a:r>
            <a:r>
              <a:rPr lang="es-MX" i="1" dirty="0"/>
              <a:t>(</a:t>
            </a:r>
            <a:r>
              <a:rPr lang="es-MX" i="1" dirty="0">
                <a:hlinkClick r:id="rId14"/>
              </a:rPr>
              <a:t>Biblia de Gutenberg</a:t>
            </a:r>
            <a:r>
              <a:rPr lang="es-MX" i="1" dirty="0"/>
              <a:t>)</a:t>
            </a:r>
            <a:r>
              <a:rPr lang="es-MX" dirty="0"/>
              <a:t> y con el fin de la </a:t>
            </a:r>
            <a:r>
              <a:rPr lang="es-MX" dirty="0">
                <a:hlinkClick r:id="rId15"/>
              </a:rPr>
              <a:t>Guerra de los Cien Años</a:t>
            </a:r>
            <a:r>
              <a:rPr lang="es-MX" dirty="0"/>
              <a:t>.</a:t>
            </a:r>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5" name="4 Marcador de contenido"/>
          <p:cNvSpPr>
            <a:spLocks noGrp="1"/>
          </p:cNvSpPr>
          <p:nvPr>
            <p:ph sz="quarter" idx="1"/>
          </p:nvPr>
        </p:nvSpPr>
        <p:spPr>
          <a:xfrm>
            <a:off x="612648" y="1600200"/>
            <a:ext cx="8153400" cy="4853136"/>
          </a:xfrm>
        </p:spPr>
        <p:txBody>
          <a:bodyPr>
            <a:noAutofit/>
          </a:bodyPr>
          <a:lstStyle/>
          <a:p>
            <a:r>
              <a:rPr lang="es-MX" sz="1800" dirty="0" smtClean="0"/>
              <a:t>Las naves, tanto las del cuerpo principal como del transepto, se estructuran en tramos, y el transepto además en brazos (brazo izquierdo o norte y brazo derecho o sur). </a:t>
            </a:r>
          </a:p>
          <a:p>
            <a:r>
              <a:rPr lang="es-MX" sz="1800" dirty="0" smtClean="0"/>
              <a:t>Dentro de las plantas longitudinales, la </a:t>
            </a:r>
            <a:r>
              <a:rPr lang="es-MX" sz="1800" u="sng" dirty="0" smtClean="0">
                <a:hlinkClick r:id="rId2"/>
              </a:rPr>
              <a:t>planta basilical</a:t>
            </a:r>
            <a:r>
              <a:rPr lang="es-MX" sz="1800" dirty="0" smtClean="0"/>
              <a:t> es aquella en la que el transepto no destaca en planta, no supera los muros laterales de la construcción. </a:t>
            </a:r>
          </a:p>
          <a:p>
            <a:r>
              <a:rPr lang="es-MX" sz="1800" dirty="0" smtClean="0"/>
              <a:t>De forma esporádica encontramos plantas centralizadas, </a:t>
            </a:r>
            <a:r>
              <a:rPr lang="es-MX" sz="1800" u="sng" dirty="0" smtClean="0">
                <a:hlinkClick r:id="rId3"/>
              </a:rPr>
              <a:t>circulares</a:t>
            </a:r>
            <a:r>
              <a:rPr lang="es-MX" sz="1800" dirty="0" smtClean="0"/>
              <a:t> o </a:t>
            </a:r>
            <a:r>
              <a:rPr lang="es-MX" sz="1800" u="sng" dirty="0" smtClean="0">
                <a:hlinkClick r:id="rId4"/>
              </a:rPr>
              <a:t>poligonales</a:t>
            </a:r>
            <a:r>
              <a:rPr lang="es-MX" sz="1800" dirty="0" smtClean="0"/>
              <a:t> (octogonales), influenciadas por modelos paleocristianos y bizantinos (San Vital de Rávena) y que en España recogen las influencias mozárabes. </a:t>
            </a:r>
          </a:p>
          <a:p>
            <a:r>
              <a:rPr lang="es-MX" sz="1800" dirty="0" smtClean="0"/>
              <a:t>La cabecera puede ser plana, pero predominan las que rematan en ábsides o capillas semicirculares como prolongación del cuerpo de naves; el desarrollo de la cabecera se consigue en las iglesias de peregrinación con la prolongación de las naves laterales envolviendo la capilla mayor; es el deambulatorio o girola, que permite la veneración de las reliquias sin interrupción de los oficios litúrgicos; este desarrollo se completa con los </a:t>
            </a:r>
            <a:r>
              <a:rPr lang="es-MX" sz="1800" u="sng" dirty="0" smtClean="0">
                <a:hlinkClick r:id="rId5"/>
              </a:rPr>
              <a:t>absidiolos</a:t>
            </a:r>
            <a:r>
              <a:rPr lang="es-MX" sz="1800" dirty="0" smtClean="0"/>
              <a:t>: capillas menores, radiales y simétricamente dispuestas, abiertas al ábside mayor o al deambulatorio y también a los brazos del transepto, con el fin de multiplicar los altares y duplicar los oficios.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il_fi" descr="http://www.almendron.com/arte/arquitectura/romanico/rom_07/rom_071/capitolio_01.jpg"/>
          <p:cNvPicPr>
            <a:picLocks noGrp="1"/>
          </p:cNvPicPr>
          <p:nvPr>
            <p:ph sz="quarter" idx="1"/>
          </p:nvPr>
        </p:nvPicPr>
        <p:blipFill>
          <a:blip r:embed="rId2" cstate="print"/>
          <a:srcRect/>
          <a:stretch>
            <a:fillRect/>
          </a:stretch>
        </p:blipFill>
        <p:spPr bwMode="auto">
          <a:xfrm>
            <a:off x="683568" y="404664"/>
            <a:ext cx="4267200" cy="2602992"/>
          </a:xfrm>
          <a:prstGeom prst="rect">
            <a:avLst/>
          </a:prstGeom>
          <a:noFill/>
          <a:ln w="9525">
            <a:noFill/>
            <a:miter lim="800000"/>
            <a:headEnd/>
            <a:tailEnd/>
          </a:ln>
        </p:spPr>
      </p:pic>
      <p:pic>
        <p:nvPicPr>
          <p:cNvPr id="26626" name="Picture 2" descr="http://noktok.files.wordpress.com/2009/11/romanico-3.jpg"/>
          <p:cNvPicPr>
            <a:picLocks noChangeAspect="1" noChangeArrowheads="1"/>
          </p:cNvPicPr>
          <p:nvPr/>
        </p:nvPicPr>
        <p:blipFill>
          <a:blip r:embed="rId3" cstate="print"/>
          <a:srcRect/>
          <a:stretch>
            <a:fillRect/>
          </a:stretch>
        </p:blipFill>
        <p:spPr bwMode="auto">
          <a:xfrm>
            <a:off x="3491880" y="3068960"/>
            <a:ext cx="5324475" cy="35147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77500" lnSpcReduction="20000"/>
          </a:bodyPr>
          <a:lstStyle/>
          <a:p>
            <a:r>
              <a:rPr lang="es-MX" dirty="0" smtClean="0"/>
              <a:t>A los pies de la iglesia se dispone la fachada y tras ella el pórtico. La fachada principal, situada al oeste (fachada occidental), y también las fachadas laterales están flanqueadas por una o dos torres. </a:t>
            </a:r>
          </a:p>
          <a:p>
            <a:r>
              <a:rPr lang="es-MX" dirty="0" smtClean="0"/>
              <a:t>También la </a:t>
            </a:r>
            <a:r>
              <a:rPr lang="es-MX" u="sng" dirty="0" smtClean="0">
                <a:hlinkClick r:id="rId2"/>
              </a:rPr>
              <a:t>torre</a:t>
            </a:r>
            <a:r>
              <a:rPr lang="es-MX" dirty="0" smtClean="0"/>
              <a:t> es un elemento definidor del estilo románico. La torre es campanario y símbolo del vínculo entre los hombres y Dios, así como testimonio del poder de la iglesia, visible desde todos los puntos. Su altura destaca sobre los demás volúmenes. </a:t>
            </a:r>
          </a:p>
          <a:p>
            <a:r>
              <a:rPr lang="es-MX" dirty="0" smtClean="0"/>
              <a:t>Las torres pueden multiplicarse y variar su posición: torres flanqueando las fachadas principales y laterales, son las correspondientes a las puertas abiertas en los brazos norte y sur del transepto, torres junto a la cabecera, en el ángulo intermedio entre el transepto y el cuerpo de naves, sobre el crucero (torre cimborrio). Suelen ser de planta cuadrada o rectangular, pero también circular o poligonal. </a:t>
            </a:r>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cat_santiago.jpg"/>
          <p:cNvPicPr>
            <a:picLocks noGrp="1" noChangeAspect="1"/>
          </p:cNvPicPr>
          <p:nvPr>
            <p:ph sz="quarter" idx="1"/>
          </p:nvPr>
        </p:nvPicPr>
        <p:blipFill>
          <a:blip r:embed="rId2" cstate="print"/>
          <a:stretch>
            <a:fillRect/>
          </a:stretch>
        </p:blipFill>
        <p:spPr>
          <a:xfrm>
            <a:off x="1043608" y="764704"/>
            <a:ext cx="7232472" cy="5472608"/>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SOPORTES</a:t>
            </a:r>
            <a:endParaRPr lang="es-MX" dirty="0"/>
          </a:p>
        </p:txBody>
      </p:sp>
      <p:sp>
        <p:nvSpPr>
          <p:cNvPr id="3" name="2 Marcador de contenido"/>
          <p:cNvSpPr>
            <a:spLocks noGrp="1"/>
          </p:cNvSpPr>
          <p:nvPr>
            <p:ph sz="quarter" idx="1"/>
          </p:nvPr>
        </p:nvSpPr>
        <p:spPr>
          <a:xfrm>
            <a:off x="612648" y="1600200"/>
            <a:ext cx="8153400" cy="4997152"/>
          </a:xfrm>
        </p:spPr>
        <p:txBody>
          <a:bodyPr>
            <a:normAutofit fontScale="70000" lnSpcReduction="20000"/>
          </a:bodyPr>
          <a:lstStyle/>
          <a:p>
            <a:r>
              <a:rPr lang="es-MX" dirty="0" smtClean="0"/>
              <a:t>Todo el edifico románico se asienta en robustos cimientos, primer elemento tectónico implicado en el sistema de soportes de todo el conjunto abovedado. Los cimientos son tan profundos que permiten la construcción de criptas o iglesias subterráneas bajo el ábside. </a:t>
            </a:r>
          </a:p>
          <a:p>
            <a:r>
              <a:rPr lang="es-MX" dirty="0" smtClean="0"/>
              <a:t>En segundo lugar actúa el muro, auténtico soporte tectónico de las cubiertas en la arquitectura románica. Así el soporte básico es el muro. El muro es de </a:t>
            </a:r>
            <a:r>
              <a:rPr lang="es-MX" u="sng" dirty="0" smtClean="0">
                <a:hlinkClick r:id="rId2"/>
              </a:rPr>
              <a:t>sillería</a:t>
            </a:r>
            <a:r>
              <a:rPr lang="es-MX" dirty="0" smtClean="0"/>
              <a:t> de gran grosor y solidez. Se construye con doble pared y ripio en medio, y se refuerza con contrafuertes evitando la apertura de vanos; los vanos son reducidos y abocinados y se llaman vanos saetera.</a:t>
            </a:r>
          </a:p>
          <a:p>
            <a:r>
              <a:rPr lang="es-MX" dirty="0" smtClean="0"/>
              <a:t>Ello explica una característica propia de la arquitectura románica, el predominio del muro sobre el vano, lo que a su vez obliga a la animación de las paredes externas con elementos como pilastras, molduras, bandas, </a:t>
            </a:r>
            <a:r>
              <a:rPr lang="es-MX" u="sng" dirty="0" smtClean="0">
                <a:hlinkClick r:id="rId3"/>
              </a:rPr>
              <a:t>ajedrezado o taqueado</a:t>
            </a:r>
            <a:r>
              <a:rPr lang="es-MX" dirty="0" smtClean="0"/>
              <a:t>, boceles, arquillos, modillones de rollo, </a:t>
            </a:r>
            <a:r>
              <a:rPr lang="es-MX" u="sng" dirty="0" smtClean="0">
                <a:hlinkClick r:id="rId3"/>
              </a:rPr>
              <a:t>canecillos</a:t>
            </a:r>
            <a:r>
              <a:rPr lang="es-MX" dirty="0" smtClean="0"/>
              <a:t>.</a:t>
            </a:r>
          </a:p>
          <a:p>
            <a:r>
              <a:rPr lang="es-MX" dirty="0" smtClean="0"/>
              <a:t>El soporte exterior es el </a:t>
            </a:r>
            <a:r>
              <a:rPr lang="es-MX" u="sng" dirty="0" smtClean="0">
                <a:hlinkClick r:id="rId4"/>
              </a:rPr>
              <a:t>contrafuerte</a:t>
            </a:r>
            <a:r>
              <a:rPr lang="es-MX" dirty="0" smtClean="0"/>
              <a:t> o estribo, directamente adosado al muro y normalmente correspondiente al sistema de soportes interiores; los contrafuertes se corresponden con las columnas o pilares y con los arcos fajones.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http://www.iesramonolleros.es/departamentos/historia/romanico/imagenes_romanico/contrfuertes2.jpg">
            <a:hlinkClick r:id="rId2" tgtFrame="_blank"/>
          </p:cNvPr>
          <p:cNvPicPr>
            <a:picLocks noGrp="1"/>
          </p:cNvPicPr>
          <p:nvPr>
            <p:ph sz="quarter" idx="1"/>
          </p:nvPr>
        </p:nvPicPr>
        <p:blipFill>
          <a:blip r:embed="rId3" cstate="print"/>
          <a:srcRect/>
          <a:stretch>
            <a:fillRect/>
          </a:stretch>
        </p:blipFill>
        <p:spPr bwMode="auto">
          <a:xfrm>
            <a:off x="611560" y="260648"/>
            <a:ext cx="3888432" cy="3024336"/>
          </a:xfrm>
          <a:prstGeom prst="rect">
            <a:avLst/>
          </a:prstGeom>
          <a:noFill/>
          <a:ln w="9525">
            <a:noFill/>
            <a:miter lim="800000"/>
            <a:headEnd/>
            <a:tailEnd/>
          </a:ln>
        </p:spPr>
      </p:pic>
      <p:pic>
        <p:nvPicPr>
          <p:cNvPr id="52226" name="Picture 2" descr="http://www.arteguias.com/imagenes4/romanico-4.jpg"/>
          <p:cNvPicPr>
            <a:picLocks noChangeAspect="1" noChangeArrowheads="1"/>
          </p:cNvPicPr>
          <p:nvPr/>
        </p:nvPicPr>
        <p:blipFill>
          <a:blip r:embed="rId4" cstate="print"/>
          <a:srcRect/>
          <a:stretch>
            <a:fillRect/>
          </a:stretch>
        </p:blipFill>
        <p:spPr bwMode="auto">
          <a:xfrm>
            <a:off x="4213613" y="2780928"/>
            <a:ext cx="4333735" cy="355319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PILARES Y COLUMNAS</a:t>
            </a:r>
            <a:endParaRPr lang="es-MX" dirty="0"/>
          </a:p>
        </p:txBody>
      </p:sp>
      <p:sp>
        <p:nvSpPr>
          <p:cNvPr id="3" name="2 Marcador de contenido"/>
          <p:cNvSpPr>
            <a:spLocks noGrp="1"/>
          </p:cNvSpPr>
          <p:nvPr>
            <p:ph sz="quarter" idx="1"/>
          </p:nvPr>
        </p:nvSpPr>
        <p:spPr>
          <a:xfrm>
            <a:off x="612648" y="1600200"/>
            <a:ext cx="8153400" cy="2548880"/>
          </a:xfrm>
        </p:spPr>
        <p:txBody>
          <a:bodyPr>
            <a:normAutofit fontScale="77500" lnSpcReduction="20000"/>
          </a:bodyPr>
          <a:lstStyle/>
          <a:p>
            <a:r>
              <a:rPr lang="es-MX" dirty="0" smtClean="0"/>
              <a:t>En cuanto al sistema de soportes internos, que también contribuyen a afianzar el sistema de cubiertas, la arquitectura románica recurre a la columna y al pilar compuesto. </a:t>
            </a:r>
          </a:p>
          <a:p>
            <a:r>
              <a:rPr lang="es-MX" dirty="0" smtClean="0"/>
              <a:t>La </a:t>
            </a:r>
            <a:r>
              <a:rPr lang="es-MX" u="sng" dirty="0" smtClean="0">
                <a:hlinkClick r:id="rId2"/>
              </a:rPr>
              <a:t>columna</a:t>
            </a:r>
            <a:r>
              <a:rPr lang="es-MX" dirty="0" smtClean="0"/>
              <a:t> con basa, fuste y capitel, pierde la proporción clásica en la relación anchura y altura. El románico utiliza un fuste cilíndrico excesivo en anchura en relación con la altura para soportar los empujes verticales de las bóvedas transmitidos a través de los arcos. </a:t>
            </a:r>
            <a:endParaRPr lang="es-MX" dirty="0"/>
          </a:p>
        </p:txBody>
      </p:sp>
      <p:pic>
        <p:nvPicPr>
          <p:cNvPr id="4" name="3 Imagen" descr="Elementos%20de%20soporte%20romanicos.jpg"/>
          <p:cNvPicPr>
            <a:picLocks noChangeAspect="1"/>
          </p:cNvPicPr>
          <p:nvPr/>
        </p:nvPicPr>
        <p:blipFill>
          <a:blip r:embed="rId3" cstate="print"/>
          <a:stretch>
            <a:fillRect/>
          </a:stretch>
        </p:blipFill>
        <p:spPr>
          <a:xfrm>
            <a:off x="4283968" y="3717032"/>
            <a:ext cx="4198040" cy="28088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a:xfrm>
            <a:off x="612648" y="1600200"/>
            <a:ext cx="8153400" cy="4997152"/>
          </a:xfrm>
        </p:spPr>
        <p:txBody>
          <a:bodyPr>
            <a:normAutofit fontScale="92500" lnSpcReduction="10000"/>
          </a:bodyPr>
          <a:lstStyle/>
          <a:p>
            <a:r>
              <a:rPr lang="es-MX" dirty="0" smtClean="0"/>
              <a:t>Los capiteles son de diversos tipos: normalmente abandona el recuerdo clásico (el dórico y el jónico) siendo frecuentes los de hojas como lejano recuerdo del capitel corintio; capitel con un complejo entrelazado vegetal de recuerdo musulmán al que se añaden figuras de animales y humanas, reales o fantásticas, de gran expresividad y movilidad, que enriquecen el capitel.        </a:t>
            </a:r>
          </a:p>
          <a:p>
            <a:r>
              <a:rPr lang="es-MX" dirty="0" smtClean="0"/>
              <a:t>El tercer tipo de capitel es el historiado o iconográfico formado por un relieve corrido donde se narran escenas del Antiguo y Nuevo Testamento con sentido cristiano didáctico. </a:t>
            </a: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http://www.iesramonolleros.es/departamentos/historia/romanico/imagenes_romanico/capitel_entrelazado2.jpg">
            <a:hlinkClick r:id="rId2" tgtFrame="_blank"/>
          </p:cNvPr>
          <p:cNvPicPr>
            <a:picLocks noGrp="1"/>
          </p:cNvPicPr>
          <p:nvPr>
            <p:ph sz="quarter" idx="1"/>
          </p:nvPr>
        </p:nvPicPr>
        <p:blipFill>
          <a:blip r:embed="rId3" cstate="print"/>
          <a:srcRect/>
          <a:stretch>
            <a:fillRect/>
          </a:stretch>
        </p:blipFill>
        <p:spPr bwMode="auto">
          <a:xfrm>
            <a:off x="611560" y="260648"/>
            <a:ext cx="3672408" cy="2808312"/>
          </a:xfrm>
          <a:prstGeom prst="rect">
            <a:avLst/>
          </a:prstGeom>
          <a:noFill/>
          <a:ln w="9525">
            <a:noFill/>
            <a:miter lim="800000"/>
            <a:headEnd/>
            <a:tailEnd/>
          </a:ln>
        </p:spPr>
      </p:pic>
      <p:pic>
        <p:nvPicPr>
          <p:cNvPr id="5" name="4 Imagen" descr="http://www.iesramonolleros.es/departamentos/historia/romanico/imagenes_romanico/capitel_vegetal_humano.jpg">
            <a:hlinkClick r:id="rId4" tgtFrame="_blank"/>
          </p:cNvPr>
          <p:cNvPicPr/>
          <p:nvPr/>
        </p:nvPicPr>
        <p:blipFill>
          <a:blip r:embed="rId5" cstate="print"/>
          <a:srcRect/>
          <a:stretch>
            <a:fillRect/>
          </a:stretch>
        </p:blipFill>
        <p:spPr bwMode="auto">
          <a:xfrm>
            <a:off x="6012160" y="260648"/>
            <a:ext cx="2448272" cy="2664296"/>
          </a:xfrm>
          <a:prstGeom prst="rect">
            <a:avLst/>
          </a:prstGeom>
          <a:noFill/>
          <a:ln w="9525">
            <a:noFill/>
            <a:miter lim="800000"/>
            <a:headEnd/>
            <a:tailEnd/>
          </a:ln>
        </p:spPr>
      </p:pic>
      <p:pic>
        <p:nvPicPr>
          <p:cNvPr id="6" name="5 Imagen" descr="http://www.iesramonolleros.es/departamentos/historia/romanico/imagenes_romanico/capitel_salida_belen.jpg">
            <a:hlinkClick r:id="rId6" tgtFrame="_blank"/>
          </p:cNvPr>
          <p:cNvPicPr/>
          <p:nvPr/>
        </p:nvPicPr>
        <p:blipFill>
          <a:blip r:embed="rId7" cstate="print"/>
          <a:srcRect/>
          <a:stretch>
            <a:fillRect/>
          </a:stretch>
        </p:blipFill>
        <p:spPr bwMode="auto">
          <a:xfrm>
            <a:off x="683568" y="3356992"/>
            <a:ext cx="2664296" cy="2880320"/>
          </a:xfrm>
          <a:prstGeom prst="rect">
            <a:avLst/>
          </a:prstGeom>
          <a:noFill/>
          <a:ln w="9525">
            <a:noFill/>
            <a:miter lim="800000"/>
            <a:headEnd/>
            <a:tailEnd/>
          </a:ln>
        </p:spPr>
      </p:pic>
      <p:pic>
        <p:nvPicPr>
          <p:cNvPr id="7" name="6 Imagen" descr="http://www.iesramonolleros.es/departamentos/historia/romanico/imagenes_romanico/capitel_historiado2.jpg">
            <a:hlinkClick r:id="rId8" tgtFrame="_blank"/>
          </p:cNvPr>
          <p:cNvPicPr/>
          <p:nvPr/>
        </p:nvPicPr>
        <p:blipFill>
          <a:blip r:embed="rId9" cstate="print"/>
          <a:srcRect/>
          <a:stretch>
            <a:fillRect/>
          </a:stretch>
        </p:blipFill>
        <p:spPr bwMode="auto">
          <a:xfrm>
            <a:off x="4427984" y="3356992"/>
            <a:ext cx="4043536" cy="28559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62500" lnSpcReduction="20000"/>
          </a:bodyPr>
          <a:lstStyle/>
          <a:p>
            <a:r>
              <a:rPr lang="es-MX" dirty="0" smtClean="0"/>
              <a:t>El </a:t>
            </a:r>
            <a:r>
              <a:rPr lang="es-MX" u="sng" dirty="0" smtClean="0">
                <a:hlinkClick r:id="rId2"/>
              </a:rPr>
              <a:t>soporte compuesto</a:t>
            </a:r>
            <a:r>
              <a:rPr lang="es-MX" dirty="0" smtClean="0"/>
              <a:t> es el soporte más específico románico, formado por un núcleo central de sección cuadrada, rectangular o cruciforme al que se adosan columnas, </a:t>
            </a:r>
            <a:r>
              <a:rPr lang="es-MX" dirty="0" err="1" smtClean="0"/>
              <a:t>semicolumnas</a:t>
            </a:r>
            <a:r>
              <a:rPr lang="es-MX" dirty="0" smtClean="0"/>
              <a:t> o pilastras, que son continuación de los arcos formeros y de los arcos fajones, en los frentes o centro de cada una de las caras y/o en los ángulos. </a:t>
            </a:r>
          </a:p>
          <a:p>
            <a:r>
              <a:rPr lang="es-MX" dirty="0" smtClean="0"/>
              <a:t>Este tipo de </a:t>
            </a:r>
            <a:r>
              <a:rPr lang="es-MX" u="sng" dirty="0" smtClean="0">
                <a:hlinkClick r:id="rId3"/>
              </a:rPr>
              <a:t>soporte</a:t>
            </a:r>
            <a:r>
              <a:rPr lang="es-MX" dirty="0" smtClean="0"/>
              <a:t> se complica con la evolución de las cubiertas. Con las cubiertas de crucería del románico final, la multiplicación de los nervios complica el soporte, precedente del que será el pilar característico del gótico, el pilar fasciculado. </a:t>
            </a:r>
          </a:p>
          <a:p>
            <a:endParaRPr lang="es-MX" dirty="0"/>
          </a:p>
        </p:txBody>
      </p:sp>
      <p:pic>
        <p:nvPicPr>
          <p:cNvPr id="6" name="il_fi" descr="http://1.bp.blogspot.com/_onB-4lmtWgk/SoLMasdCxWI/AAAAAAAAGgw/bWmQJXS_IaU/s400/compostela_interior_catedral.jpg"/>
          <p:cNvPicPr>
            <a:picLocks noGrp="1"/>
          </p:cNvPicPr>
          <p:nvPr>
            <p:ph sz="quarter" idx="2"/>
          </p:nvPr>
        </p:nvPicPr>
        <p:blipFill>
          <a:blip r:embed="rId4" cstate="print"/>
          <a:srcRect/>
          <a:stretch>
            <a:fillRect/>
          </a:stretch>
        </p:blipFill>
        <p:spPr bwMode="auto">
          <a:xfrm>
            <a:off x="6660232" y="188640"/>
            <a:ext cx="2137420" cy="3096344"/>
          </a:xfrm>
          <a:prstGeom prst="rect">
            <a:avLst/>
          </a:prstGeom>
          <a:noFill/>
          <a:ln w="9525">
            <a:noFill/>
            <a:miter lim="800000"/>
            <a:headEnd/>
            <a:tailEnd/>
          </a:ln>
        </p:spPr>
      </p:pic>
      <p:pic>
        <p:nvPicPr>
          <p:cNvPr id="7" name="6 Imagen" descr="pilarescruciformes.jpg"/>
          <p:cNvPicPr>
            <a:picLocks noChangeAspect="1"/>
          </p:cNvPicPr>
          <p:nvPr/>
        </p:nvPicPr>
        <p:blipFill>
          <a:blip r:embed="rId5" cstate="print"/>
          <a:stretch>
            <a:fillRect/>
          </a:stretch>
        </p:blipFill>
        <p:spPr>
          <a:xfrm>
            <a:off x="4499992" y="3356992"/>
            <a:ext cx="2999232" cy="31821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lstStyle/>
          <a:p>
            <a:endParaRPr lang="es-MX" dirty="0"/>
          </a:p>
        </p:txBody>
      </p:sp>
      <p:pic>
        <p:nvPicPr>
          <p:cNvPr id="21506" name="Picture 2" descr="http://2.bp.blogspot.com/_mG9SQweOcNE/TBZxcPjhq3I/AAAAAAAAAco/PEegYRv4Z0A/s1600/barbaros_atacando_roma.jpg"/>
          <p:cNvPicPr>
            <a:picLocks noChangeAspect="1" noChangeArrowheads="1"/>
          </p:cNvPicPr>
          <p:nvPr/>
        </p:nvPicPr>
        <p:blipFill>
          <a:blip r:embed="rId2" cstate="print"/>
          <a:srcRect/>
          <a:stretch>
            <a:fillRect/>
          </a:stretch>
        </p:blipFill>
        <p:spPr bwMode="auto">
          <a:xfrm>
            <a:off x="611560" y="260648"/>
            <a:ext cx="5256584" cy="3407612"/>
          </a:xfrm>
          <a:prstGeom prst="rect">
            <a:avLst/>
          </a:prstGeom>
          <a:noFill/>
        </p:spPr>
      </p:pic>
      <p:pic>
        <p:nvPicPr>
          <p:cNvPr id="21508" name="Picture 4" descr="http://sobrehistoria.com/wp-content/uploads/descubrimientodeamerica1.jpg"/>
          <p:cNvPicPr>
            <a:picLocks noChangeAspect="1" noChangeArrowheads="1"/>
          </p:cNvPicPr>
          <p:nvPr/>
        </p:nvPicPr>
        <p:blipFill>
          <a:blip r:embed="rId3" cstate="print"/>
          <a:srcRect/>
          <a:stretch>
            <a:fillRect/>
          </a:stretch>
        </p:blipFill>
        <p:spPr bwMode="auto">
          <a:xfrm>
            <a:off x="4023810" y="2924944"/>
            <a:ext cx="4793289" cy="316153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ARCOS</a:t>
            </a:r>
            <a:endParaRPr lang="es-MX" dirty="0"/>
          </a:p>
        </p:txBody>
      </p:sp>
      <p:sp>
        <p:nvSpPr>
          <p:cNvPr id="3" name="2 Marcador de contenido"/>
          <p:cNvSpPr>
            <a:spLocks noGrp="1"/>
          </p:cNvSpPr>
          <p:nvPr>
            <p:ph sz="quarter" idx="1"/>
          </p:nvPr>
        </p:nvSpPr>
        <p:spPr>
          <a:xfrm>
            <a:off x="609600" y="1589566"/>
            <a:ext cx="3886200" cy="5007785"/>
          </a:xfrm>
        </p:spPr>
        <p:txBody>
          <a:bodyPr>
            <a:normAutofit fontScale="62500" lnSpcReduction="20000"/>
          </a:bodyPr>
          <a:lstStyle/>
          <a:p>
            <a:r>
              <a:rPr lang="es-MX" dirty="0" smtClean="0"/>
              <a:t>El arco más empleado es el de </a:t>
            </a:r>
            <a:r>
              <a:rPr lang="es-MX" u="sng" dirty="0" smtClean="0">
                <a:hlinkClick r:id="rId2"/>
              </a:rPr>
              <a:t>medio punto</a:t>
            </a:r>
            <a:r>
              <a:rPr lang="es-MX" dirty="0" smtClean="0"/>
              <a:t>, utilizado con función constructiva arquitectónica como arcos torales, </a:t>
            </a:r>
            <a:r>
              <a:rPr lang="es-MX" u="sng" dirty="0" smtClean="0">
                <a:hlinkClick r:id="rId2"/>
              </a:rPr>
              <a:t>fajones</a:t>
            </a:r>
            <a:r>
              <a:rPr lang="es-MX" dirty="0" smtClean="0"/>
              <a:t> (arcos volteados transversalmente) o perpiaños, arcos formeros (volteados en sentido longitudinal), en forma de arquivoltas en las </a:t>
            </a:r>
            <a:r>
              <a:rPr lang="es-MX" u="sng" dirty="0" smtClean="0">
                <a:hlinkClick r:id="rId2"/>
              </a:rPr>
              <a:t>portadas</a:t>
            </a:r>
            <a:r>
              <a:rPr lang="es-MX" dirty="0" smtClean="0"/>
              <a:t>; los </a:t>
            </a:r>
            <a:r>
              <a:rPr lang="es-MX" u="sng" dirty="0" smtClean="0">
                <a:hlinkClick r:id="rId2"/>
              </a:rPr>
              <a:t>vanos</a:t>
            </a:r>
            <a:r>
              <a:rPr lang="es-MX" dirty="0" smtClean="0"/>
              <a:t> también adoptan la forma del arco de medio punto y las galerías o </a:t>
            </a:r>
            <a:r>
              <a:rPr lang="es-MX" u="sng" dirty="0" smtClean="0">
                <a:hlinkClick r:id="rId2"/>
              </a:rPr>
              <a:t>pórticos de los claustros</a:t>
            </a:r>
            <a:r>
              <a:rPr lang="es-MX" dirty="0" smtClean="0"/>
              <a:t> se articulan como sucesión de arcos de medio punto.</a:t>
            </a:r>
          </a:p>
          <a:p>
            <a:r>
              <a:rPr lang="es-MX" dirty="0" smtClean="0"/>
              <a:t>Se presenta como arco de rosca sencilla o arco doblado de doble rosca, un arco mayor reforzado con otro menor. </a:t>
            </a:r>
          </a:p>
          <a:p>
            <a:r>
              <a:rPr lang="es-MX" dirty="0" smtClean="0"/>
              <a:t>El arco de medio punto a veces se peralta dando lugar al arco peraltado. </a:t>
            </a:r>
          </a:p>
        </p:txBody>
      </p:sp>
      <p:pic>
        <p:nvPicPr>
          <p:cNvPr id="5" name="4 Marcador de contenido" descr="http://www.iesramonolleros.es/departamentos/historia/romanico/imagenes_romanico/arco.jpg">
            <a:hlinkClick r:id="rId3" tgtFrame="_blank"/>
          </p:cNvPr>
          <p:cNvPicPr>
            <a:picLocks noGrp="1"/>
          </p:cNvPicPr>
          <p:nvPr>
            <p:ph sz="quarter" idx="2"/>
          </p:nvPr>
        </p:nvPicPr>
        <p:blipFill>
          <a:blip r:embed="rId4" cstate="print"/>
          <a:srcRect/>
          <a:stretch>
            <a:fillRect/>
          </a:stretch>
        </p:blipFill>
        <p:spPr bwMode="auto">
          <a:xfrm>
            <a:off x="5364088" y="1844824"/>
            <a:ext cx="2592288" cy="2016224"/>
          </a:xfrm>
          <a:prstGeom prst="rect">
            <a:avLst/>
          </a:prstGeom>
          <a:noFill/>
          <a:ln w="9525">
            <a:noFill/>
            <a:miter lim="800000"/>
            <a:headEnd/>
            <a:tailEnd/>
          </a:ln>
        </p:spPr>
      </p:pic>
      <p:pic>
        <p:nvPicPr>
          <p:cNvPr id="53250" name="Picture 2" descr="http://almez.pntic.mec.es/~jmac0005/Bach_Arte/romanico/arquitectura_romanica2_archivos/image018.jpg"/>
          <p:cNvPicPr>
            <a:picLocks noChangeAspect="1" noChangeArrowheads="1"/>
          </p:cNvPicPr>
          <p:nvPr/>
        </p:nvPicPr>
        <p:blipFill>
          <a:blip r:embed="rId5" cstate="print"/>
          <a:srcRect/>
          <a:stretch>
            <a:fillRect/>
          </a:stretch>
        </p:blipFill>
        <p:spPr bwMode="auto">
          <a:xfrm>
            <a:off x="5436096" y="4221088"/>
            <a:ext cx="2520280" cy="203197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5" name="4 Marcador de contenido" descr="gtc2k1.jpg"/>
          <p:cNvPicPr>
            <a:picLocks noGrp="1" noChangeAspect="1"/>
          </p:cNvPicPr>
          <p:nvPr>
            <p:ph sz="quarter" idx="1"/>
          </p:nvPr>
        </p:nvPicPr>
        <p:blipFill>
          <a:blip r:embed="rId2" cstate="print"/>
          <a:stretch>
            <a:fillRect/>
          </a:stretch>
        </p:blipFill>
        <p:spPr>
          <a:xfrm>
            <a:off x="611560" y="260648"/>
            <a:ext cx="1990725" cy="3057525"/>
          </a:xfrm>
        </p:spPr>
      </p:pic>
      <p:sp>
        <p:nvSpPr>
          <p:cNvPr id="4" name="3 Marcador de contenido"/>
          <p:cNvSpPr>
            <a:spLocks noGrp="1"/>
          </p:cNvSpPr>
          <p:nvPr>
            <p:ph sz="quarter" idx="2"/>
          </p:nvPr>
        </p:nvSpPr>
        <p:spPr/>
        <p:txBody>
          <a:bodyPr>
            <a:normAutofit fontScale="77500" lnSpcReduction="20000"/>
          </a:bodyPr>
          <a:lstStyle/>
          <a:p>
            <a:r>
              <a:rPr lang="es-MX" dirty="0" smtClean="0"/>
              <a:t>En épocas finales del románico y como elemento distintivo de ciertas escuelas regionales (el románico normando, borgoñón, inglés y alemán) comienza a utilizarse el arco apuntado u ojival, que será el característico de la arquitectura gótica. </a:t>
            </a:r>
          </a:p>
          <a:p>
            <a:r>
              <a:rPr lang="es-MX" dirty="0" smtClean="0"/>
              <a:t>Por pervivencia de culturas prerrománicas o por contacto con otras tradiciones arquitectónicas, el románico añade a su repertorio de arcos otras tipologías como el arco lobulado. </a:t>
            </a:r>
          </a:p>
          <a:p>
            <a:endParaRPr lang="es-MX" dirty="0"/>
          </a:p>
        </p:txBody>
      </p:sp>
      <p:pic>
        <p:nvPicPr>
          <p:cNvPr id="56322" name="Picture 2" descr="http://wapedia.mobi/thumb/3ad1500/es/fixed/470/507/Trepassb%25C3%25A5ge.png?format=jpg"/>
          <p:cNvPicPr>
            <a:picLocks noChangeAspect="1" noChangeArrowheads="1"/>
          </p:cNvPicPr>
          <p:nvPr/>
        </p:nvPicPr>
        <p:blipFill>
          <a:blip r:embed="rId3" cstate="print"/>
          <a:srcRect/>
          <a:stretch>
            <a:fillRect/>
          </a:stretch>
        </p:blipFill>
        <p:spPr bwMode="auto">
          <a:xfrm>
            <a:off x="2267744" y="3501008"/>
            <a:ext cx="2540914" cy="274094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CUBIERTA INTERIOR</a:t>
            </a:r>
            <a:endParaRPr lang="es-MX" dirty="0"/>
          </a:p>
        </p:txBody>
      </p:sp>
      <p:sp>
        <p:nvSpPr>
          <p:cNvPr id="3" name="2 Marcador de contenido"/>
          <p:cNvSpPr>
            <a:spLocks noGrp="1"/>
          </p:cNvSpPr>
          <p:nvPr>
            <p:ph sz="quarter" idx="1"/>
          </p:nvPr>
        </p:nvSpPr>
        <p:spPr/>
        <p:txBody>
          <a:bodyPr>
            <a:normAutofit fontScale="55000" lnSpcReduction="20000"/>
          </a:bodyPr>
          <a:lstStyle/>
          <a:p>
            <a:r>
              <a:rPr lang="es-MX" dirty="0" smtClean="0"/>
              <a:t>En ocasiones y sobre todo al principio, se empleaba la techumbre plana de madera, por tradición y facilidad constructiva. </a:t>
            </a:r>
          </a:p>
          <a:p>
            <a:r>
              <a:rPr lang="es-MX" dirty="0" smtClean="0"/>
              <a:t>Además de la cubierta plana o a doble vertiente de madera, la arquitectura románica recurre al sistema abovedado, de forma que las bóvedas de piedra se convierten en uno de los elementos consustanciales del románico. </a:t>
            </a:r>
          </a:p>
          <a:p>
            <a:r>
              <a:rPr lang="es-MX" dirty="0" smtClean="0"/>
              <a:t>La bóveda más característica es la de </a:t>
            </a:r>
            <a:r>
              <a:rPr lang="es-MX" u="sng" dirty="0" smtClean="0">
                <a:hlinkClick r:id="rId2"/>
              </a:rPr>
              <a:t>cañón o medio cañón</a:t>
            </a:r>
            <a:r>
              <a:rPr lang="es-MX" dirty="0" smtClean="0"/>
              <a:t> y cañón peraltado, en función de la que se configura todo el espacio arquitectónico; puede presentarse como </a:t>
            </a:r>
            <a:r>
              <a:rPr lang="es-MX" u="sng" dirty="0" smtClean="0">
                <a:hlinkClick r:id="rId3"/>
              </a:rPr>
              <a:t>bóveda de cañón seguida o corrida</a:t>
            </a:r>
            <a:r>
              <a:rPr lang="es-MX" dirty="0" smtClean="0"/>
              <a:t> aunque es más habitual que en su recorrido longitudinal se refuerce con arcos fajones o perpiaños. Esta bóveda se emplea preferentemente para cubrir las naves centrales.</a:t>
            </a:r>
          </a:p>
          <a:p>
            <a:endParaRPr lang="es-MX" dirty="0"/>
          </a:p>
        </p:txBody>
      </p:sp>
      <p:pic>
        <p:nvPicPr>
          <p:cNvPr id="5" name="4 Marcador de contenido" descr="01 - Esquema constructivo del Romanico.JPG"/>
          <p:cNvPicPr>
            <a:picLocks noGrp="1" noChangeAspect="1"/>
          </p:cNvPicPr>
          <p:nvPr>
            <p:ph sz="quarter" idx="2"/>
          </p:nvPr>
        </p:nvPicPr>
        <p:blipFill>
          <a:blip r:embed="rId4" cstate="print"/>
          <a:stretch>
            <a:fillRect/>
          </a:stretch>
        </p:blipFill>
        <p:spPr>
          <a:xfrm>
            <a:off x="5130800" y="2465388"/>
            <a:ext cx="3314700" cy="28194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Título"/>
          <p:cNvSpPr>
            <a:spLocks noGrp="1"/>
          </p:cNvSpPr>
          <p:nvPr>
            <p:ph type="title"/>
          </p:nvPr>
        </p:nvSpPr>
        <p:spPr/>
        <p:txBody>
          <a:bodyPr/>
          <a:lstStyle/>
          <a:p>
            <a:endParaRPr lang="es-MX"/>
          </a:p>
        </p:txBody>
      </p:sp>
      <p:sp>
        <p:nvSpPr>
          <p:cNvPr id="7" name="6 Marcador de contenido"/>
          <p:cNvSpPr>
            <a:spLocks noGrp="1"/>
          </p:cNvSpPr>
          <p:nvPr>
            <p:ph sz="quarter" idx="1"/>
          </p:nvPr>
        </p:nvSpPr>
        <p:spPr/>
        <p:txBody>
          <a:bodyPr>
            <a:normAutofit fontScale="92500" lnSpcReduction="20000"/>
          </a:bodyPr>
          <a:lstStyle/>
          <a:p>
            <a:r>
              <a:rPr lang="es-MX" dirty="0" smtClean="0"/>
              <a:t>La </a:t>
            </a:r>
            <a:r>
              <a:rPr lang="es-MX" u="sng" dirty="0" smtClean="0">
                <a:hlinkClick r:id="rId2"/>
              </a:rPr>
              <a:t>bóveda de arista</a:t>
            </a:r>
            <a:r>
              <a:rPr lang="es-MX" dirty="0" smtClean="0"/>
              <a:t> se utiliza en las naves laterales y en las girolas, la de </a:t>
            </a:r>
            <a:r>
              <a:rPr lang="es-MX" u="sng" dirty="0" smtClean="0">
                <a:hlinkClick r:id="rId3"/>
              </a:rPr>
              <a:t>cuarto de esfera</a:t>
            </a:r>
            <a:r>
              <a:rPr lang="es-MX" dirty="0" smtClean="0"/>
              <a:t> (cascarón u horno) en el ábside, la de cuarto de cañón o media bóveda de cañón en la tribuna, y el crucero se cubre con </a:t>
            </a:r>
            <a:r>
              <a:rPr lang="es-MX" u="sng" dirty="0" smtClean="0">
                <a:hlinkClick r:id="rId4"/>
              </a:rPr>
              <a:t>cúpula</a:t>
            </a:r>
            <a:r>
              <a:rPr lang="es-MX" dirty="0" smtClean="0"/>
              <a:t> </a:t>
            </a:r>
            <a:r>
              <a:rPr lang="es-MX" dirty="0" err="1" smtClean="0"/>
              <a:t>hemiesférica</a:t>
            </a:r>
            <a:r>
              <a:rPr lang="es-MX" dirty="0" smtClean="0"/>
              <a:t> sobre arcos torales y trompas o pechinas. El cubrimiento de las iglesias de planta centralizada y de los cimborrios se hace con cúpulas de arcos entrecruzados de clara tradición musulmana en España.</a:t>
            </a:r>
          </a:p>
          <a:p>
            <a:r>
              <a:rPr lang="es-MX" dirty="0" smtClean="0"/>
              <a:t>También es característica de algunas escuelas en pleno románico y en el románico tardío la </a:t>
            </a:r>
            <a:r>
              <a:rPr lang="es-MX" u="sng" dirty="0" smtClean="0">
                <a:hlinkClick r:id="rId5"/>
              </a:rPr>
              <a:t>bóveda de crucería</a:t>
            </a:r>
            <a:r>
              <a:rPr lang="es-MX" dirty="0" smtClean="0"/>
              <a:t> como rasgo </a:t>
            </a:r>
            <a:r>
              <a:rPr lang="es-MX" dirty="0" err="1" smtClean="0"/>
              <a:t>protogótico</a:t>
            </a:r>
            <a:r>
              <a:rPr lang="es-MX" dirty="0" smtClean="0"/>
              <a:t> y la bóveda de cañón apuntado en el </a:t>
            </a:r>
            <a:r>
              <a:rPr lang="es-MX" dirty="0" err="1" smtClean="0"/>
              <a:t>tardorrománico</a:t>
            </a:r>
            <a:r>
              <a:rPr lang="es-MX" dirty="0" smtClean="0"/>
              <a:t>. </a:t>
            </a:r>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s-MX"/>
          </a:p>
        </p:txBody>
      </p:sp>
      <p:pic>
        <p:nvPicPr>
          <p:cNvPr id="7" name="8 Marcador de contenido" descr="boveda nervada.jpg"/>
          <p:cNvPicPr>
            <a:picLocks noGrp="1" noChangeAspect="1"/>
          </p:cNvPicPr>
          <p:nvPr>
            <p:ph sz="quarter" idx="1"/>
          </p:nvPr>
        </p:nvPicPr>
        <p:blipFill>
          <a:blip r:embed="rId2" cstate="print"/>
          <a:stretch>
            <a:fillRect/>
          </a:stretch>
        </p:blipFill>
        <p:spPr>
          <a:xfrm>
            <a:off x="899592" y="620688"/>
            <a:ext cx="7652363" cy="5544616"/>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a:xfrm>
            <a:off x="612648" y="1600200"/>
            <a:ext cx="8153400" cy="5069160"/>
          </a:xfrm>
        </p:spPr>
        <p:txBody>
          <a:bodyPr>
            <a:normAutofit fontScale="77500" lnSpcReduction="20000"/>
          </a:bodyPr>
          <a:lstStyle/>
          <a:p>
            <a:r>
              <a:rPr lang="es-MX" dirty="0" smtClean="0"/>
              <a:t>El uso de la bóveda de cañón configura el espacio arquitectónico del románico; su gran peso y empujes son recogidos por los soportes interiores y por los muros. Para asegurar la estabilidad de los </a:t>
            </a:r>
            <a:r>
              <a:rPr lang="es-MX" dirty="0" err="1" smtClean="0"/>
              <a:t>abovedamientos</a:t>
            </a:r>
            <a:r>
              <a:rPr lang="es-MX" dirty="0" smtClean="0"/>
              <a:t>, los muros son reforzados al exterior con contrafuertes, y para contrarrestar el empuje lateral de la bóveda de la nave central, la arquitectura románica aprovecha los </a:t>
            </a:r>
            <a:r>
              <a:rPr lang="es-MX" dirty="0" err="1" smtClean="0"/>
              <a:t>abovedamientos</a:t>
            </a:r>
            <a:r>
              <a:rPr lang="es-MX" dirty="0" smtClean="0"/>
              <a:t> de las naves laterales y de la tribuna; las presiones laterales de la bóveda de cañón son recogidas por la bóveda de cuarto de cañón de las tribuna que las transmite a los muros y los contrafuertes exteriores. Así se configura un sistema perfectamente articulado de presiones y contrarrestos, precedente del sistema de arbotantes del gótico. </a:t>
            </a:r>
          </a:p>
          <a:p>
            <a:r>
              <a:rPr lang="es-MX" dirty="0" smtClean="0"/>
              <a:t>Las bóvedas de piedra hacen más sólidas las estructuras, pero el gran peso de las cubiertas de cañón reforzadas con arcos fajones y el mayor tamaño en altura y anchura de estas iglesias, planteaba dos serios problemas: contrarrestar el doble empuje, vertical y lateral, e iluminar el interior de la iglesia, pues la abertura de vanos debilita el muro.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http://www.iesramonolleros.es/departamentos/historia/romanico/imagenes_romanico/empujes.bmp"/>
          <p:cNvPicPr>
            <a:picLocks noGrp="1"/>
          </p:cNvPicPr>
          <p:nvPr>
            <p:ph sz="quarter" idx="1"/>
          </p:nvPr>
        </p:nvPicPr>
        <p:blipFill>
          <a:blip r:embed="rId2" cstate="print"/>
          <a:srcRect/>
          <a:stretch>
            <a:fillRect/>
          </a:stretch>
        </p:blipFill>
        <p:spPr bwMode="auto">
          <a:xfrm>
            <a:off x="395536" y="332656"/>
            <a:ext cx="2736304" cy="3384376"/>
          </a:xfrm>
          <a:prstGeom prst="rect">
            <a:avLst/>
          </a:prstGeom>
          <a:noFill/>
          <a:ln w="9525">
            <a:noFill/>
            <a:miter lim="800000"/>
            <a:headEnd/>
            <a:tailEnd/>
          </a:ln>
        </p:spPr>
      </p:pic>
      <p:pic>
        <p:nvPicPr>
          <p:cNvPr id="5" name="4 Imagen" descr="boveda.bmp"/>
          <p:cNvPicPr>
            <a:picLocks noChangeAspect="1"/>
          </p:cNvPicPr>
          <p:nvPr/>
        </p:nvPicPr>
        <p:blipFill>
          <a:blip r:embed="rId3" cstate="print"/>
          <a:stretch>
            <a:fillRect/>
          </a:stretch>
        </p:blipFill>
        <p:spPr>
          <a:xfrm>
            <a:off x="2987824" y="3356992"/>
            <a:ext cx="4863776" cy="2991222"/>
          </a:xfrm>
          <a:prstGeom prst="rect">
            <a:avLst/>
          </a:prstGeom>
        </p:spPr>
      </p:pic>
      <p:sp>
        <p:nvSpPr>
          <p:cNvPr id="60418" name="AutoShape 2" descr="http://3.bp.blogspot.com/_3lgmOS8-q2A/TPDgimY_suI/AAAAAAAAgKg/Q96ROBoGTYg/s1600/Art%252520Arq%252520Contrafuertes%252520en%252520Boveda%252520canon%255B1%255D.jpg"/>
          <p:cNvSpPr>
            <a:spLocks noChangeAspect="1" noChangeArrowheads="1"/>
          </p:cNvSpPr>
          <p:nvPr/>
        </p:nvSpPr>
        <p:spPr bwMode="auto">
          <a:xfrm>
            <a:off x="155575" y="-1303338"/>
            <a:ext cx="2809875" cy="272415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7" name="6 Imagen" descr="Art%20Arq%20Contrafuertes%20en%20Boveda%20canon[1].jpg"/>
          <p:cNvPicPr>
            <a:picLocks noChangeAspect="1"/>
          </p:cNvPicPr>
          <p:nvPr/>
        </p:nvPicPr>
        <p:blipFill>
          <a:blip r:embed="rId4" cstate="print"/>
          <a:stretch>
            <a:fillRect/>
          </a:stretch>
        </p:blipFill>
        <p:spPr>
          <a:xfrm>
            <a:off x="5580112" y="260648"/>
            <a:ext cx="2809875" cy="2724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CUBIERTA EXTERIOR</a:t>
            </a:r>
            <a:endParaRPr lang="es-MX" dirty="0"/>
          </a:p>
        </p:txBody>
      </p:sp>
      <p:sp>
        <p:nvSpPr>
          <p:cNvPr id="3" name="2 Marcador de contenido"/>
          <p:cNvSpPr>
            <a:spLocks noGrp="1"/>
          </p:cNvSpPr>
          <p:nvPr>
            <p:ph sz="quarter" idx="1"/>
          </p:nvPr>
        </p:nvSpPr>
        <p:spPr/>
        <p:txBody>
          <a:bodyPr>
            <a:normAutofit fontScale="92500" lnSpcReduction="20000"/>
          </a:bodyPr>
          <a:lstStyle/>
          <a:p>
            <a:r>
              <a:rPr lang="es-ES" dirty="0" smtClean="0"/>
              <a:t>La cubierta exterior o tejado insiste sobre las bóvedas mediante una armadura sencilla de madera que se apoya en ellas, pero en el siglo XII se hace independiente esta armadura y es sostenida sólo por los muros para no cargar de peso las bóvedas y cúpulas. Sobre la cúpula poligonal del crucero se eleva una linterna prismática ya formando cuerpo con ella, ya estando independiente a modo de domo. Dicha linterna se termina por una cubierta piramidal, semejando el conjunto una torre de base ancha y poca altura que, a veces, ejerce también funciones de campanario</a:t>
            </a: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il_fi" descr="http://html.rincondelvago.com/000354740.jpg"/>
          <p:cNvPicPr>
            <a:picLocks noGrp="1"/>
          </p:cNvPicPr>
          <p:nvPr>
            <p:ph sz="quarter" idx="1"/>
          </p:nvPr>
        </p:nvPicPr>
        <p:blipFill>
          <a:blip r:embed="rId2" cstate="print"/>
          <a:srcRect/>
          <a:stretch>
            <a:fillRect/>
          </a:stretch>
        </p:blipFill>
        <p:spPr bwMode="auto">
          <a:xfrm>
            <a:off x="683568" y="332656"/>
            <a:ext cx="3816424" cy="3168352"/>
          </a:xfrm>
          <a:prstGeom prst="rect">
            <a:avLst/>
          </a:prstGeom>
          <a:noFill/>
          <a:ln w="9525">
            <a:noFill/>
            <a:miter lim="800000"/>
            <a:headEnd/>
            <a:tailEnd/>
          </a:ln>
        </p:spPr>
      </p:pic>
      <p:pic>
        <p:nvPicPr>
          <p:cNvPr id="5" name="4 Imagen" descr="cat_santiago.jpg"/>
          <p:cNvPicPr>
            <a:picLocks noChangeAspect="1"/>
          </p:cNvPicPr>
          <p:nvPr/>
        </p:nvPicPr>
        <p:blipFill>
          <a:blip r:embed="rId3" cstate="print"/>
          <a:stretch>
            <a:fillRect/>
          </a:stretch>
        </p:blipFill>
        <p:spPr>
          <a:xfrm>
            <a:off x="4283968" y="2902439"/>
            <a:ext cx="4860032" cy="36774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PUERTAS Y VENTANAS</a:t>
            </a:r>
            <a:endParaRPr lang="es-MX" dirty="0"/>
          </a:p>
        </p:txBody>
      </p:sp>
      <p:sp>
        <p:nvSpPr>
          <p:cNvPr id="3" name="2 Marcador de contenido"/>
          <p:cNvSpPr>
            <a:spLocks noGrp="1"/>
          </p:cNvSpPr>
          <p:nvPr>
            <p:ph sz="quarter" idx="1"/>
          </p:nvPr>
        </p:nvSpPr>
        <p:spPr/>
        <p:txBody>
          <a:bodyPr>
            <a:normAutofit fontScale="85000" lnSpcReduction="20000"/>
          </a:bodyPr>
          <a:lstStyle/>
          <a:p>
            <a:r>
              <a:rPr lang="es-ES" dirty="0" smtClean="0"/>
              <a:t>Las </a:t>
            </a:r>
            <a:r>
              <a:rPr lang="es-ES" u="sng" dirty="0" smtClean="0">
                <a:hlinkClick r:id="rId2" tooltip="Puerta"/>
              </a:rPr>
              <a:t>puertas</a:t>
            </a:r>
            <a:r>
              <a:rPr lang="es-ES" dirty="0" smtClean="0"/>
              <a:t> se hallan formadas por una serie de arcos redondos concéntricos y en degradación apoyados en sendas columnillas de suerte que todo el conjunto forma una especie de </a:t>
            </a:r>
            <a:r>
              <a:rPr lang="es-ES" u="sng" dirty="0" smtClean="0">
                <a:hlinkClick r:id="rId3" tooltip="Arco abocinado"/>
              </a:rPr>
              <a:t>arco abocinado</a:t>
            </a:r>
            <a:r>
              <a:rPr lang="es-ES" dirty="0" smtClean="0"/>
              <a:t> y moldurado contribuyendo al mayor efecto visual el mismo grosor del muro que suele formar allí un cuerpo saliente. Algunas portadas carecen de dintel y de tímpano pero por lo general se hallan provistas de uno y otro y entonces se esculpen sobre el último relieves simbólicos o </a:t>
            </a:r>
            <a:r>
              <a:rPr lang="es-ES" dirty="0" err="1" smtClean="0"/>
              <a:t>iconísticos</a:t>
            </a:r>
            <a:r>
              <a:rPr lang="es-ES" dirty="0" smtClean="0"/>
              <a:t> y a los lados de la portada o en las jambas y aun en el mismo arco abocinado se disponen variadas series de labores ornamentales en relieve, flanqueándose, a veces, con estatuas el ingreso en las iglesias más suntuosas.</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85000" lnSpcReduction="20000"/>
          </a:bodyPr>
          <a:lstStyle/>
          <a:p>
            <a:pPr algn="just"/>
            <a:r>
              <a:rPr lang="es-MX" dirty="0"/>
              <a:t>La Edad Media realizó una curiosa combinación entre la diversidad y la unidad. La diversidad fue el nacimiento de las incipientes naciones</a:t>
            </a:r>
            <a:r>
              <a:rPr lang="es-MX" dirty="0" smtClean="0"/>
              <a:t>. </a:t>
            </a:r>
            <a:r>
              <a:rPr lang="es-MX" dirty="0"/>
              <a:t>La unidad, o una determinada unidad, procedía de la religión cristiana, que se impuso en todas </a:t>
            </a:r>
            <a:r>
              <a:rPr lang="es-MX" dirty="0" smtClean="0"/>
              <a:t>partes, </a:t>
            </a:r>
            <a:r>
              <a:rPr lang="es-MX" dirty="0"/>
              <a:t>esta religión reconocía la distinción entre clérigos y laicos, de manera que se puede decir que... señaló el nacimiento de una sociedad laica. ... Todo esto significa que la Edad Media fue el período en que apareció y se construyó </a:t>
            </a:r>
            <a:r>
              <a:rPr lang="es-MX" dirty="0" smtClean="0"/>
              <a:t>Europa.</a:t>
            </a:r>
            <a:endParaRPr lang="es-MX" dirty="0"/>
          </a:p>
          <a:p>
            <a:pPr algn="just"/>
            <a:r>
              <a:rPr lang="es-MX" dirty="0"/>
              <a:t>Esa misma Europa Occidental produjo una impresionante sucesión de estilos artísticos (</a:t>
            </a:r>
            <a:r>
              <a:rPr lang="es-MX" dirty="0">
                <a:hlinkClick r:id="rId2" tooltip="Prerrománico"/>
              </a:rPr>
              <a:t>prerrománico</a:t>
            </a:r>
            <a:r>
              <a:rPr lang="es-MX" dirty="0"/>
              <a:t>, </a:t>
            </a:r>
            <a:r>
              <a:rPr lang="es-MX" dirty="0">
                <a:hlinkClick r:id="rId3" tooltip="Románico"/>
              </a:rPr>
              <a:t>románico</a:t>
            </a:r>
            <a:r>
              <a:rPr lang="es-MX" dirty="0"/>
              <a:t> y </a:t>
            </a:r>
            <a:r>
              <a:rPr lang="es-MX" dirty="0">
                <a:hlinkClick r:id="rId4" tooltip="Arte gótico"/>
              </a:rPr>
              <a:t>gótico</a:t>
            </a:r>
            <a:r>
              <a:rPr lang="es-MX" dirty="0"/>
              <a:t>), que en las zonas fronterizas se mestizaron también con el </a:t>
            </a:r>
            <a:r>
              <a:rPr lang="es-MX" dirty="0">
                <a:hlinkClick r:id="rId5"/>
              </a:rPr>
              <a:t>arte islámico</a:t>
            </a:r>
            <a:r>
              <a:rPr lang="es-MX" dirty="0"/>
              <a:t> (</a:t>
            </a:r>
            <a:r>
              <a:rPr lang="es-MX" dirty="0">
                <a:hlinkClick r:id="rId6"/>
              </a:rPr>
              <a:t>mudéjar</a:t>
            </a:r>
            <a:r>
              <a:rPr lang="es-MX" dirty="0"/>
              <a:t>, </a:t>
            </a:r>
            <a:r>
              <a:rPr lang="es-MX" dirty="0">
                <a:hlinkClick r:id="rId7" tooltip="Arte andalusí"/>
              </a:rPr>
              <a:t>arte andalusí</a:t>
            </a:r>
            <a:r>
              <a:rPr lang="es-MX" dirty="0"/>
              <a:t>, </a:t>
            </a:r>
            <a:r>
              <a:rPr lang="es-MX" dirty="0">
                <a:hlinkClick r:id="rId8" tooltip="Arte árabe-normando"/>
              </a:rPr>
              <a:t>arte árabe-normando</a:t>
            </a:r>
            <a:r>
              <a:rPr lang="es-MX" dirty="0"/>
              <a:t>) o con el </a:t>
            </a:r>
            <a:r>
              <a:rPr lang="es-MX" dirty="0">
                <a:hlinkClick r:id="rId9"/>
              </a:rPr>
              <a:t>arte bizantino</a:t>
            </a:r>
            <a:r>
              <a:rPr lang="es-MX" dirty="0"/>
              <a:t>.</a:t>
            </a:r>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38 - Portada romanica.jpg"/>
          <p:cNvPicPr>
            <a:picLocks noGrp="1" noChangeAspect="1"/>
          </p:cNvPicPr>
          <p:nvPr>
            <p:ph sz="quarter" idx="1"/>
          </p:nvPr>
        </p:nvPicPr>
        <p:blipFill>
          <a:blip r:embed="rId2" cstate="print"/>
          <a:stretch>
            <a:fillRect/>
          </a:stretch>
        </p:blipFill>
        <p:spPr>
          <a:xfrm>
            <a:off x="755576" y="188640"/>
            <a:ext cx="3810000" cy="3467100"/>
          </a:xfrm>
        </p:spPr>
      </p:pic>
      <p:pic>
        <p:nvPicPr>
          <p:cNvPr id="5" name="4 Imagen" descr="http://upload.wikimedia.org/wikipedia/commons/thumb/f/f8/Casta%C3%B1eda3.jpg/220px-Casta%C3%B1eda3.jpg">
            <a:hlinkClick r:id="rId3"/>
          </p:cNvPr>
          <p:cNvPicPr/>
          <p:nvPr/>
        </p:nvPicPr>
        <p:blipFill>
          <a:blip r:embed="rId4" cstate="print"/>
          <a:srcRect/>
          <a:stretch>
            <a:fillRect/>
          </a:stretch>
        </p:blipFill>
        <p:spPr bwMode="auto">
          <a:xfrm>
            <a:off x="4572000" y="1988840"/>
            <a:ext cx="4111724" cy="3064743"/>
          </a:xfrm>
          <a:prstGeom prst="rect">
            <a:avLst/>
          </a:prstGeom>
          <a:noFill/>
          <a:ln w="9525">
            <a:noFill/>
            <a:miter lim="800000"/>
            <a:headEnd/>
            <a:tailEnd/>
          </a:ln>
        </p:spPr>
      </p:pic>
      <p:pic>
        <p:nvPicPr>
          <p:cNvPr id="7" name="6 Imagen" descr="http://snap3.uas.mx/RECURSO1/Arte%20Romanico/T%A1mpano%20de%20Vezelay.jpg"/>
          <p:cNvPicPr/>
          <p:nvPr/>
        </p:nvPicPr>
        <p:blipFill>
          <a:blip r:embed="rId5" cstate="print"/>
          <a:srcRect/>
          <a:stretch>
            <a:fillRect/>
          </a:stretch>
        </p:blipFill>
        <p:spPr bwMode="auto">
          <a:xfrm>
            <a:off x="755576" y="3717032"/>
            <a:ext cx="3382129" cy="2746213"/>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77500" lnSpcReduction="20000"/>
          </a:bodyPr>
          <a:lstStyle/>
          <a:p>
            <a:r>
              <a:rPr lang="es-ES" dirty="0" smtClean="0"/>
              <a:t>Las </a:t>
            </a:r>
            <a:r>
              <a:rPr lang="es-ES" u="sng" dirty="0" smtClean="0">
                <a:hlinkClick r:id="rId2" tooltip="Ventana"/>
              </a:rPr>
              <a:t>ventanas</a:t>
            </a:r>
            <a:r>
              <a:rPr lang="es-ES" dirty="0" smtClean="0"/>
              <a:t> se abren casi siempre en la fachada y en el ábside y algunas veces en los muros laterales. Son bastante más altas que anchas y terminan por arriba en arco doble, generalmente plano o de arista viva apoyado sobre columnitas como las de la portada y cuando estos arcos se rodean de molduras finas o baquetones o bien las ventanas han dejado la primitiva estrechez, pertenecen a la segunda época del estilo. Hay también ajimeces, óculos y pequeños </a:t>
            </a:r>
            <a:r>
              <a:rPr lang="es-ES" u="sng" dirty="0" smtClean="0">
                <a:hlinkClick r:id="rId3" tooltip="Rosetón"/>
              </a:rPr>
              <a:t>rosetones</a:t>
            </a:r>
            <a:r>
              <a:rPr lang="es-ES" dirty="0" smtClean="0"/>
              <a:t>, correspondiendo estos últimos al último periodo.</a:t>
            </a:r>
            <a:endParaRPr lang="es-MX" dirty="0" smtClean="0"/>
          </a:p>
          <a:p>
            <a:r>
              <a:rPr lang="es-ES" dirty="0" smtClean="0"/>
              <a:t>Se cierran las ventanas con vidrieras incoloras o de color en algunas iglesias suntuosas o con láminas traslúcidas de alabastro o yeso cristalino o con simples </a:t>
            </a:r>
            <a:r>
              <a:rPr lang="es-ES" u="sng" dirty="0" smtClean="0">
                <a:hlinkClick r:id="rId4" tooltip="Celosía"/>
              </a:rPr>
              <a:t>celosías</a:t>
            </a:r>
            <a:r>
              <a:rPr lang="es-ES" dirty="0" smtClean="0"/>
              <a:t> de piedra perforada y en las iglesias pobres con simples telas blancas enceradas o impregnada con </a:t>
            </a:r>
            <a:r>
              <a:rPr lang="es-ES" u="sng" dirty="0" smtClean="0">
                <a:hlinkClick r:id="rId5"/>
              </a:rPr>
              <a:t>trementina</a:t>
            </a:r>
            <a:r>
              <a:rPr lang="es-ES" dirty="0" smtClean="0"/>
              <a:t>. De aquí que hayan de ser poco extensas las ventanas de esta época (lo mismo que en la precedente) hasta que se fue ensayando y generalizando el uso de grandes vidrieras.</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il_fi" descr="http://www.pueblos-espana.org/fotos_originales/1/2/8/00102128.jpg"/>
          <p:cNvPicPr>
            <a:picLocks noGrp="1"/>
          </p:cNvPicPr>
          <p:nvPr>
            <p:ph sz="quarter" idx="1"/>
          </p:nvPr>
        </p:nvPicPr>
        <p:blipFill>
          <a:blip r:embed="rId2" cstate="print"/>
          <a:srcRect/>
          <a:stretch>
            <a:fillRect/>
          </a:stretch>
        </p:blipFill>
        <p:spPr bwMode="auto">
          <a:xfrm>
            <a:off x="611560" y="260648"/>
            <a:ext cx="4680520" cy="3600400"/>
          </a:xfrm>
          <a:prstGeom prst="rect">
            <a:avLst/>
          </a:prstGeom>
          <a:noFill/>
          <a:ln w="9525">
            <a:noFill/>
            <a:miter lim="800000"/>
            <a:headEnd/>
            <a:tailEnd/>
          </a:ln>
        </p:spPr>
      </p:pic>
      <p:pic>
        <p:nvPicPr>
          <p:cNvPr id="5" name="il_fi" descr="http://www.librosvivos.net/smtc/img/1213_romanico_interior.jpg"/>
          <p:cNvPicPr/>
          <p:nvPr/>
        </p:nvPicPr>
        <p:blipFill>
          <a:blip r:embed="rId3" cstate="print"/>
          <a:srcRect/>
          <a:stretch>
            <a:fillRect/>
          </a:stretch>
        </p:blipFill>
        <p:spPr bwMode="auto">
          <a:xfrm>
            <a:off x="5076056" y="3284984"/>
            <a:ext cx="3438128" cy="299769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CORNISAS</a:t>
            </a:r>
            <a:endParaRPr lang="es-MX" dirty="0"/>
          </a:p>
        </p:txBody>
      </p:sp>
      <p:sp>
        <p:nvSpPr>
          <p:cNvPr id="3" name="2 Marcador de contenido"/>
          <p:cNvSpPr>
            <a:spLocks noGrp="1"/>
          </p:cNvSpPr>
          <p:nvPr>
            <p:ph sz="quarter" idx="1"/>
          </p:nvPr>
        </p:nvSpPr>
        <p:spPr/>
        <p:txBody>
          <a:bodyPr/>
          <a:lstStyle/>
          <a:p>
            <a:r>
              <a:rPr lang="es-ES" dirty="0" smtClean="0"/>
              <a:t>Las </a:t>
            </a:r>
            <a:r>
              <a:rPr lang="es-ES" u="sng" dirty="0" smtClean="0">
                <a:hlinkClick r:id="rId2" tooltip="Cornisa"/>
              </a:rPr>
              <a:t>cornisas</a:t>
            </a:r>
            <a:r>
              <a:rPr lang="es-ES" dirty="0" smtClean="0"/>
              <a:t>, lejano recuerdo de los clásicos arquitrabes forman como una </a:t>
            </a:r>
            <a:r>
              <a:rPr lang="es-ES" u="sng" dirty="0" smtClean="0">
                <a:hlinkClick r:id="rId3"/>
              </a:rPr>
              <a:t>imposta</a:t>
            </a:r>
            <a:r>
              <a:rPr lang="es-ES" dirty="0" smtClean="0"/>
              <a:t> corrida sobre pilastras y muros y a continuación de los ábacos de los </a:t>
            </a:r>
            <a:r>
              <a:rPr lang="es-ES" i="1" dirty="0" smtClean="0"/>
              <a:t>capiteles</a:t>
            </a:r>
            <a:r>
              <a:rPr lang="es-ES" dirty="0" smtClean="0"/>
              <a:t> y adornan el </a:t>
            </a:r>
            <a:r>
              <a:rPr lang="es-ES" u="sng" dirty="0" smtClean="0">
                <a:hlinkClick r:id="rId4"/>
              </a:rPr>
              <a:t>frontispicio</a:t>
            </a:r>
            <a:r>
              <a:rPr lang="es-ES" dirty="0" smtClean="0"/>
              <a:t> colocadas encima de la portada o debajo de la ventanas. Llevan adornos y molduras y a menudo (al igual que el frontón y el alero o tejaroz, que también son cornisas) están sostenidas por canecillos o por series de arquitos ciegos.</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il_fi" descr="http://farm4.static.flickr.com/3116/2569947999_336924a28e.jpg"/>
          <p:cNvPicPr>
            <a:picLocks noGrp="1"/>
          </p:cNvPicPr>
          <p:nvPr>
            <p:ph sz="quarter" idx="1"/>
          </p:nvPr>
        </p:nvPicPr>
        <p:blipFill>
          <a:blip r:embed="rId2" cstate="print"/>
          <a:srcRect/>
          <a:stretch>
            <a:fillRect/>
          </a:stretch>
        </p:blipFill>
        <p:spPr bwMode="auto">
          <a:xfrm>
            <a:off x="611560" y="260648"/>
            <a:ext cx="4824536" cy="3600400"/>
          </a:xfrm>
          <a:prstGeom prst="rect">
            <a:avLst/>
          </a:prstGeom>
          <a:noFill/>
          <a:ln w="9525">
            <a:noFill/>
            <a:miter lim="800000"/>
            <a:headEnd/>
            <a:tailEnd/>
          </a:ln>
        </p:spPr>
      </p:pic>
      <p:pic>
        <p:nvPicPr>
          <p:cNvPr id="5" name="il_fi" descr="http://3.bp.blogspot.com/_jyqumxGmU6Y/SonKstHFb7I/AAAAAAAAACs/F7o1_X6-LbU/S700/sp0032_chiesa_fromista1.jpg"/>
          <p:cNvPicPr/>
          <p:nvPr/>
        </p:nvPicPr>
        <p:blipFill>
          <a:blip r:embed="rId3" cstate="print"/>
          <a:srcRect/>
          <a:stretch>
            <a:fillRect/>
          </a:stretch>
        </p:blipFill>
        <p:spPr bwMode="auto">
          <a:xfrm>
            <a:off x="4860032" y="3573016"/>
            <a:ext cx="3810000" cy="28575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ORNAMENTACION</a:t>
            </a:r>
            <a:endParaRPr lang="es-MX" dirty="0"/>
          </a:p>
        </p:txBody>
      </p:sp>
      <p:sp>
        <p:nvSpPr>
          <p:cNvPr id="3" name="2 Marcador de contenido"/>
          <p:cNvSpPr>
            <a:spLocks noGrp="1"/>
          </p:cNvSpPr>
          <p:nvPr>
            <p:ph sz="quarter" idx="1"/>
          </p:nvPr>
        </p:nvSpPr>
        <p:spPr/>
        <p:txBody>
          <a:bodyPr>
            <a:normAutofit fontScale="70000" lnSpcReduction="20000"/>
          </a:bodyPr>
          <a:lstStyle/>
          <a:p>
            <a:r>
              <a:rPr lang="es-ES" dirty="0" smtClean="0"/>
              <a:t>La ornamentación típica del estilo románico se manifiesta principalmente en las cornisas, </a:t>
            </a:r>
            <a:r>
              <a:rPr lang="es-ES" u="sng" dirty="0" smtClean="0">
                <a:hlinkClick r:id="rId2" tooltip="Arquivolta"/>
              </a:rPr>
              <a:t>arquivoltas</a:t>
            </a:r>
            <a:r>
              <a:rPr lang="es-ES" dirty="0" smtClean="0"/>
              <a:t>, capiteles, puertas y ventanas y consiste en un conjunto de líneas geométricas quebradas o en sisas, billetes, ajedrezados, dientes de sierra, puntas de diamante, lacerías, arquerías o arquitos ciegos, </a:t>
            </a:r>
            <a:r>
              <a:rPr lang="es-ES" dirty="0" err="1" smtClean="0"/>
              <a:t>rosetoncitos</a:t>
            </a:r>
            <a:r>
              <a:rPr lang="es-ES" dirty="0" smtClean="0"/>
              <a:t>, follaje serpenteante y otros motivos vegetales siempre estilizados o con escasa imitación de la naturaleza. También se utilizan los relieves y estatuas </a:t>
            </a:r>
            <a:r>
              <a:rPr lang="es-ES" dirty="0" err="1" smtClean="0"/>
              <a:t>iconísticas</a:t>
            </a:r>
            <a:r>
              <a:rPr lang="es-ES" dirty="0" smtClean="0"/>
              <a:t>, los mascarones o canecillos, los bestiarios (monstruosas figuras de animales) y los relieves simbólicos.</a:t>
            </a:r>
            <a:endParaRPr lang="es-MX" dirty="0" smtClean="0"/>
          </a:p>
          <a:p>
            <a:r>
              <a:rPr lang="es-ES" dirty="0" smtClean="0"/>
              <a:t>Se decoraban los muros interiores con varias pinturas de dichos motivos y de escenas religiosas o bíblicas y los pavimentos alguna vez con </a:t>
            </a:r>
            <a:r>
              <a:rPr lang="es-ES" u="sng" dirty="0" smtClean="0">
                <a:hlinkClick r:id="rId3" tooltip="Mosaico"/>
              </a:rPr>
              <a:t>mosaicos</a:t>
            </a:r>
            <a:r>
              <a:rPr lang="es-ES" dirty="0" smtClean="0"/>
              <a:t>. Por regla general, se halla íntimamente unida con la estructura en los edificios románicos su decoración escultórica, de modo que sirva ésta para acentuar los miembros más salientes de aquélla y no sea como vestidura postiza del edificio. No obstante, se observan en algunos edificios esculpidas varias figuras de monstruos como aplastados por las basas de las columnas o de relieve en el zócalo de las fachadas con idea evidentemente simbólica o moral ya que no la tienen arquitectónica.</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http://upload.wikimedia.org/wikipedia/commons/thumb/3/36/Santa_Maria_de_Piascas_Cantabria.jpg/200px-Santa_Maria_de_Piascas_Cantabria.jpg">
            <a:hlinkClick r:id="rId2"/>
          </p:cNvPr>
          <p:cNvPicPr>
            <a:picLocks noGrp="1"/>
          </p:cNvPicPr>
          <p:nvPr>
            <p:ph sz="quarter" idx="1"/>
          </p:nvPr>
        </p:nvPicPr>
        <p:blipFill>
          <a:blip r:embed="rId3" cstate="print"/>
          <a:srcRect/>
          <a:stretch>
            <a:fillRect/>
          </a:stretch>
        </p:blipFill>
        <p:spPr bwMode="auto">
          <a:xfrm>
            <a:off x="611560" y="836712"/>
            <a:ext cx="2880320" cy="2304256"/>
          </a:xfrm>
          <a:prstGeom prst="rect">
            <a:avLst/>
          </a:prstGeom>
          <a:noFill/>
          <a:ln w="9525">
            <a:noFill/>
            <a:miter lim="800000"/>
            <a:headEnd/>
            <a:tailEnd/>
          </a:ln>
        </p:spPr>
      </p:pic>
      <p:pic>
        <p:nvPicPr>
          <p:cNvPr id="1026" name="Picture 2" descr="http://2.bp.blogspot.com/_rebXMXXjkvw/S5fmFaTDMXI/AAAAAAAAAHQ/NggiV7IdK0g/s400/juandepiasca.jpg"/>
          <p:cNvPicPr>
            <a:picLocks noChangeAspect="1" noChangeArrowheads="1"/>
          </p:cNvPicPr>
          <p:nvPr/>
        </p:nvPicPr>
        <p:blipFill>
          <a:blip r:embed="rId4" cstate="print"/>
          <a:srcRect/>
          <a:stretch>
            <a:fillRect/>
          </a:stretch>
        </p:blipFill>
        <p:spPr bwMode="auto">
          <a:xfrm>
            <a:off x="4499992" y="1844824"/>
            <a:ext cx="3543300" cy="3114676"/>
          </a:xfrm>
          <a:prstGeom prst="rect">
            <a:avLst/>
          </a:prstGeom>
          <a:noFill/>
        </p:spPr>
      </p:pic>
      <p:pic>
        <p:nvPicPr>
          <p:cNvPr id="1028" name="Picture 4" descr="http://2.bp.blogspot.com/_uhaRWb2Ou8w/SJ0OT8obbFI/AAAAAAAABvc/zyySX9K9rK0/S254/moisport4%5B1%5D.jpg"/>
          <p:cNvPicPr>
            <a:picLocks noChangeAspect="1" noChangeArrowheads="1"/>
          </p:cNvPicPr>
          <p:nvPr/>
        </p:nvPicPr>
        <p:blipFill>
          <a:blip r:embed="rId5" cstate="print"/>
          <a:srcRect/>
          <a:stretch>
            <a:fillRect/>
          </a:stretch>
        </p:blipFill>
        <p:spPr bwMode="auto">
          <a:xfrm>
            <a:off x="611560" y="3699586"/>
            <a:ext cx="2880320" cy="23586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ESTRUCTURA</a:t>
            </a:r>
            <a:endParaRPr lang="es-MX" dirty="0"/>
          </a:p>
        </p:txBody>
      </p:sp>
      <p:sp>
        <p:nvSpPr>
          <p:cNvPr id="3" name="2 Marcador de contenido"/>
          <p:cNvSpPr>
            <a:spLocks noGrp="1"/>
          </p:cNvSpPr>
          <p:nvPr>
            <p:ph sz="quarter" idx="1"/>
          </p:nvPr>
        </p:nvSpPr>
        <p:spPr/>
        <p:txBody>
          <a:bodyPr>
            <a:normAutofit fontScale="85000" lnSpcReduction="20000"/>
          </a:bodyPr>
          <a:lstStyle/>
          <a:p>
            <a:r>
              <a:rPr lang="es-ES" dirty="0" smtClean="0"/>
              <a:t>La estructura general de una iglesia románica puede inferirse de lo dicho sobre la planta, soportes y bóvedas. Sólo falta advertir que toda la composición interior se acusa exteriormente por los </a:t>
            </a:r>
            <a:r>
              <a:rPr lang="es-ES" u="sng" dirty="0" smtClean="0">
                <a:hlinkClick r:id="rId2" tooltip="Contrafuerte"/>
              </a:rPr>
              <a:t>contrafuertes</a:t>
            </a:r>
            <a:r>
              <a:rPr lang="es-ES" dirty="0" smtClean="0"/>
              <a:t> que señalan los tramos de la planta. Asimismo, por las impostas corridas que indican las divisiones de la alzada. Por las ventanas y arquerías, que responden a los triforios interiores o a sus equivalentes y a las diferencias de altura en las naves, etc.</a:t>
            </a:r>
            <a:endParaRPr lang="es-MX" dirty="0" smtClean="0"/>
          </a:p>
          <a:p>
            <a:r>
              <a:rPr lang="es-ES" dirty="0" smtClean="0"/>
              <a:t>En las fachadas bien dispuestas se advierte una gran cornisa sostenida por canecillos sobre la portada, una o tres ventanas o un </a:t>
            </a:r>
            <a:r>
              <a:rPr lang="es-ES" dirty="0" err="1" smtClean="0"/>
              <a:t>rosetoncito</a:t>
            </a:r>
            <a:r>
              <a:rPr lang="es-ES" dirty="0" smtClean="0"/>
              <a:t> en lo alto, dos o tres series de </a:t>
            </a:r>
            <a:r>
              <a:rPr lang="es-ES" u="sng" dirty="0" smtClean="0">
                <a:hlinkClick r:id="rId3" tooltip="Arquería"/>
              </a:rPr>
              <a:t>arquerías</a:t>
            </a:r>
            <a:r>
              <a:rPr lang="es-ES" dirty="0" smtClean="0"/>
              <a:t> ciegas a diferentes niveles y un frontón o piñón bordeado por una cornisa en el término superior del muro.</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00_-_C~1.JPG"/>
          <p:cNvPicPr>
            <a:picLocks noGrp="1" noChangeAspect="1"/>
          </p:cNvPicPr>
          <p:nvPr>
            <p:ph sz="quarter" idx="1"/>
          </p:nvPr>
        </p:nvPicPr>
        <p:blipFill>
          <a:blip r:embed="rId2" cstate="print"/>
          <a:stretch>
            <a:fillRect/>
          </a:stretch>
        </p:blipFill>
        <p:spPr>
          <a:xfrm>
            <a:off x="611560" y="476672"/>
            <a:ext cx="8050163" cy="5680969"/>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A_ARQU~1.JPG"/>
          <p:cNvPicPr>
            <a:picLocks noGrp="1" noChangeAspect="1"/>
          </p:cNvPicPr>
          <p:nvPr>
            <p:ph sz="quarter" idx="1"/>
          </p:nvPr>
        </p:nvPicPr>
        <p:blipFill>
          <a:blip r:embed="rId2" cstate="print"/>
          <a:stretch>
            <a:fillRect/>
          </a:stretch>
        </p:blipFill>
        <p:spPr>
          <a:xfrm>
            <a:off x="611561" y="368661"/>
            <a:ext cx="8112900" cy="6084675"/>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sz="quarter" idx="1"/>
          </p:nvPr>
        </p:nvSpPr>
        <p:spPr/>
        <p:txBody>
          <a:bodyPr/>
          <a:lstStyle/>
          <a:p>
            <a:endParaRPr lang="es-MX" dirty="0"/>
          </a:p>
        </p:txBody>
      </p:sp>
      <p:pic>
        <p:nvPicPr>
          <p:cNvPr id="4" name="il_fi" descr="http://www.arteguias.com/imagenes2/edadmedia.jpg"/>
          <p:cNvPicPr/>
          <p:nvPr/>
        </p:nvPicPr>
        <p:blipFill>
          <a:blip r:embed="rId2" cstate="print"/>
          <a:srcRect/>
          <a:stretch>
            <a:fillRect/>
          </a:stretch>
        </p:blipFill>
        <p:spPr bwMode="auto">
          <a:xfrm>
            <a:off x="611560" y="188640"/>
            <a:ext cx="3543300" cy="2952750"/>
          </a:xfrm>
          <a:prstGeom prst="rect">
            <a:avLst/>
          </a:prstGeom>
          <a:noFill/>
          <a:ln w="9525">
            <a:noFill/>
            <a:miter lim="800000"/>
            <a:headEnd/>
            <a:tailEnd/>
          </a:ln>
        </p:spPr>
      </p:pic>
      <p:pic>
        <p:nvPicPr>
          <p:cNvPr id="22530" name="Picture 2" descr="http://www.wikilearning.com/imagescc/5678/Castil5.jpg"/>
          <p:cNvPicPr>
            <a:picLocks noChangeAspect="1" noChangeArrowheads="1"/>
          </p:cNvPicPr>
          <p:nvPr/>
        </p:nvPicPr>
        <p:blipFill>
          <a:blip r:embed="rId3" cstate="print"/>
          <a:srcRect/>
          <a:stretch>
            <a:fillRect/>
          </a:stretch>
        </p:blipFill>
        <p:spPr bwMode="auto">
          <a:xfrm>
            <a:off x="5220072" y="404664"/>
            <a:ext cx="3524250" cy="5514976"/>
          </a:xfrm>
          <a:prstGeom prst="rect">
            <a:avLst/>
          </a:prstGeom>
          <a:noFill/>
        </p:spPr>
      </p:pic>
      <p:pic>
        <p:nvPicPr>
          <p:cNvPr id="22532" name="Picture 4" descr="http://4.bp.blogspot.com/_i_J27OQB3dk/SY1UTlLSw8I/AAAAAAAAAxs/pMbkvJgcz5s/s320/arte-gotico-arquitectura.jpg"/>
          <p:cNvPicPr>
            <a:picLocks noChangeAspect="1" noChangeArrowheads="1"/>
          </p:cNvPicPr>
          <p:nvPr/>
        </p:nvPicPr>
        <p:blipFill>
          <a:blip r:embed="rId4" cstate="print"/>
          <a:srcRect/>
          <a:stretch>
            <a:fillRect/>
          </a:stretch>
        </p:blipFill>
        <p:spPr bwMode="auto">
          <a:xfrm>
            <a:off x="2339752" y="3338990"/>
            <a:ext cx="3576396" cy="268229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LA_ARQ~1.JPG"/>
          <p:cNvPicPr>
            <a:picLocks noGrp="1" noChangeAspect="1"/>
          </p:cNvPicPr>
          <p:nvPr>
            <p:ph sz="quarter" idx="1"/>
          </p:nvPr>
        </p:nvPicPr>
        <p:blipFill>
          <a:blip r:embed="rId2" cstate="print"/>
          <a:stretch>
            <a:fillRect/>
          </a:stretch>
        </p:blipFill>
        <p:spPr>
          <a:xfrm>
            <a:off x="539552" y="332656"/>
            <a:ext cx="8170184" cy="6127638"/>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LA_ARQ~2.JPG"/>
          <p:cNvPicPr>
            <a:picLocks noGrp="1" noChangeAspect="1"/>
          </p:cNvPicPr>
          <p:nvPr>
            <p:ph sz="quarter" idx="1"/>
          </p:nvPr>
        </p:nvPicPr>
        <p:blipFill>
          <a:blip r:embed="rId2" cstate="print"/>
          <a:stretch>
            <a:fillRect/>
          </a:stretch>
        </p:blipFill>
        <p:spPr>
          <a:xfrm>
            <a:off x="539552" y="260648"/>
            <a:ext cx="8256917" cy="6192688"/>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LA_ARQ~4.JPG"/>
          <p:cNvPicPr>
            <a:picLocks noGrp="1" noChangeAspect="1"/>
          </p:cNvPicPr>
          <p:nvPr>
            <p:ph sz="quarter" idx="1"/>
          </p:nvPr>
        </p:nvPicPr>
        <p:blipFill>
          <a:blip r:embed="rId2" cstate="print"/>
          <a:stretch>
            <a:fillRect/>
          </a:stretch>
        </p:blipFill>
        <p:spPr>
          <a:xfrm>
            <a:off x="683568" y="476672"/>
            <a:ext cx="8074173" cy="605563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http://1.bp.blogspot.com/_GyVE4dH43Ww/TPfjMEe3ozI/AAAAAAAACCw/oOIf3--mDsQ/s1600/LA%2BARQUITECTURA%2BROM%25C3%2581NICA%2B2EUROPEA%2B.jpg"/>
          <p:cNvPicPr>
            <a:picLocks noGrp="1"/>
          </p:cNvPicPr>
          <p:nvPr>
            <p:ph sz="quarter" idx="1"/>
          </p:nvPr>
        </p:nvPicPr>
        <p:blipFill>
          <a:blip r:embed="rId2" cstate="print"/>
          <a:srcRect/>
          <a:stretch>
            <a:fillRect/>
          </a:stretch>
        </p:blipFill>
        <p:spPr bwMode="auto">
          <a:xfrm>
            <a:off x="539552" y="548680"/>
            <a:ext cx="8136904" cy="568863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SANTIAGO DE COMPOSTELA</a:t>
            </a:r>
            <a:endParaRPr lang="es-MX" dirty="0"/>
          </a:p>
        </p:txBody>
      </p:sp>
      <p:pic>
        <p:nvPicPr>
          <p:cNvPr id="6" name="5 Marcador de contenido"/>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259632" y="1628800"/>
            <a:ext cx="6552728" cy="4961351"/>
          </a:xfrm>
        </p:spPr>
      </p:pic>
    </p:spTree>
    <p:extLst>
      <p:ext uri="{BB962C8B-B14F-4D97-AF65-F5344CB8AC3E}">
        <p14:creationId xmlns:p14="http://schemas.microsoft.com/office/powerpoint/2010/main" val="198405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872" y="0"/>
            <a:ext cx="6750255" cy="6858000"/>
          </a:xfrm>
          <a:prstGeom prst="rect">
            <a:avLst/>
          </a:prstGeom>
        </p:spPr>
      </p:pic>
      <p:sp>
        <p:nvSpPr>
          <p:cNvPr id="7" name="6 Marcador de contenido"/>
          <p:cNvSpPr>
            <a:spLocks noGrp="1"/>
          </p:cNvSpPr>
          <p:nvPr>
            <p:ph sz="quarter" idx="1"/>
          </p:nvPr>
        </p:nvSpPr>
        <p:spPr/>
        <p:txBody>
          <a:bodyPr/>
          <a:lstStyle/>
          <a:p>
            <a:endParaRPr lang="es-MX"/>
          </a:p>
        </p:txBody>
      </p:sp>
    </p:spTree>
    <p:extLst>
      <p:ext uri="{BB962C8B-B14F-4D97-AF65-F5344CB8AC3E}">
        <p14:creationId xmlns:p14="http://schemas.microsoft.com/office/powerpoint/2010/main" val="4262486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fontScale="90000"/>
          </a:bodyPr>
          <a:lstStyle/>
          <a:p>
            <a:pPr algn="r"/>
            <a:r>
              <a:rPr lang="es-MX" dirty="0" smtClean="0"/>
              <a:t>ARQUITECTURA</a:t>
            </a:r>
            <a:br>
              <a:rPr lang="es-MX" dirty="0" smtClean="0"/>
            </a:br>
            <a:r>
              <a:rPr lang="es-MX" dirty="0" smtClean="0"/>
              <a:t>GÓTICA</a:t>
            </a:r>
            <a:br>
              <a:rPr lang="es-MX" dirty="0" smtClean="0"/>
            </a:br>
            <a:endParaRPr lang="es-MX" dirty="0"/>
          </a:p>
        </p:txBody>
      </p:sp>
      <p:sp>
        <p:nvSpPr>
          <p:cNvPr id="5" name="4 Subtítulo"/>
          <p:cNvSpPr>
            <a:spLocks noGrp="1"/>
          </p:cNvSpPr>
          <p:nvPr>
            <p:ph type="subTitle" idx="1"/>
          </p:nvPr>
        </p:nvSpPr>
        <p:spPr/>
        <p:txBody>
          <a:bodyPr/>
          <a:lstStyle/>
          <a:p>
            <a:endParaRPr lang="es-MX"/>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INTRODUCCIÓN</a:t>
            </a:r>
            <a:endParaRPr lang="es-MX" dirty="0"/>
          </a:p>
        </p:txBody>
      </p:sp>
      <p:sp>
        <p:nvSpPr>
          <p:cNvPr id="3" name="2 Marcador de contenido"/>
          <p:cNvSpPr>
            <a:spLocks noGrp="1"/>
          </p:cNvSpPr>
          <p:nvPr>
            <p:ph sz="quarter" idx="1"/>
          </p:nvPr>
        </p:nvSpPr>
        <p:spPr>
          <a:xfrm>
            <a:off x="612648" y="1600200"/>
            <a:ext cx="8153400" cy="5257800"/>
          </a:xfrm>
        </p:spPr>
        <p:txBody>
          <a:bodyPr>
            <a:normAutofit fontScale="77500" lnSpcReduction="20000"/>
          </a:bodyPr>
          <a:lstStyle/>
          <a:p>
            <a:r>
              <a:rPr lang="es-ES" dirty="0" smtClean="0"/>
              <a:t>La </a:t>
            </a:r>
            <a:r>
              <a:rPr lang="es-ES" b="1" dirty="0" smtClean="0"/>
              <a:t>arquitectura gótica </a:t>
            </a:r>
            <a:r>
              <a:rPr lang="es-ES" dirty="0" smtClean="0"/>
              <a:t>es el estilo artístico, comprendido entre el </a:t>
            </a:r>
            <a:r>
              <a:rPr lang="es-ES" u="sng" dirty="0" smtClean="0">
                <a:hlinkClick r:id="rId2" tooltip="Románico"/>
              </a:rPr>
              <a:t>románico</a:t>
            </a:r>
            <a:r>
              <a:rPr lang="es-ES" dirty="0" smtClean="0"/>
              <a:t> y el </a:t>
            </a:r>
            <a:r>
              <a:rPr lang="es-ES" u="sng" dirty="0" smtClean="0">
                <a:hlinkClick r:id="rId3"/>
              </a:rPr>
              <a:t>renacimiento</a:t>
            </a:r>
            <a:r>
              <a:rPr lang="es-ES" dirty="0" smtClean="0"/>
              <a:t>, que se desarrolló en </a:t>
            </a:r>
            <a:r>
              <a:rPr lang="es-ES" u="sng" dirty="0" smtClean="0">
                <a:hlinkClick r:id="rId4"/>
              </a:rPr>
              <a:t>Europa Occidental</a:t>
            </a:r>
            <a:r>
              <a:rPr lang="es-ES" dirty="0" smtClean="0"/>
              <a:t> la —</a:t>
            </a:r>
            <a:r>
              <a:rPr lang="es-ES" u="sng" dirty="0" smtClean="0">
                <a:hlinkClick r:id="rId5" tooltip="Cristiandad latina"/>
              </a:rPr>
              <a:t>cristiandad latina</a:t>
            </a:r>
            <a:r>
              <a:rPr lang="es-ES" dirty="0" smtClean="0"/>
              <a:t>— en la </a:t>
            </a:r>
            <a:r>
              <a:rPr lang="es-ES" u="sng" dirty="0" smtClean="0">
                <a:hlinkClick r:id="rId6" tooltip="Baja Edad Media"/>
              </a:rPr>
              <a:t>Baja Edad Media</a:t>
            </a:r>
            <a:r>
              <a:rPr lang="es-ES" dirty="0" smtClean="0"/>
              <a:t>, desde finales del </a:t>
            </a:r>
            <a:r>
              <a:rPr lang="es-ES" u="sng" dirty="0" smtClean="0">
                <a:hlinkClick r:id="rId7"/>
              </a:rPr>
              <a:t>siglo XII</a:t>
            </a:r>
            <a:r>
              <a:rPr lang="es-ES" dirty="0" smtClean="0"/>
              <a:t> hasta el </a:t>
            </a:r>
            <a:r>
              <a:rPr lang="es-ES" u="sng" dirty="0" smtClean="0">
                <a:hlinkClick r:id="rId8"/>
              </a:rPr>
              <a:t>siglo XV</a:t>
            </a:r>
            <a:r>
              <a:rPr lang="es-ES" dirty="0" smtClean="0"/>
              <a:t>, aunque más allá de Italia las pervivencias góticas continuaron hasta los comienzos del </a:t>
            </a:r>
            <a:r>
              <a:rPr lang="es-ES" u="sng" dirty="0" smtClean="0">
                <a:hlinkClick r:id="rId9"/>
              </a:rPr>
              <a:t>siglo XVI</a:t>
            </a:r>
            <a:r>
              <a:rPr lang="es-ES" dirty="0" smtClean="0"/>
              <a:t>.</a:t>
            </a:r>
            <a:endParaRPr lang="es-MX" dirty="0" smtClean="0"/>
          </a:p>
          <a:p>
            <a:r>
              <a:rPr lang="es-ES" dirty="0" smtClean="0"/>
              <a:t>El vocablo «</a:t>
            </a:r>
            <a:r>
              <a:rPr lang="es-ES" u="sng" dirty="0" smtClean="0">
                <a:hlinkClick r:id="rId10" tooltip="Arte gótico"/>
              </a:rPr>
              <a:t>gótico</a:t>
            </a:r>
            <a:r>
              <a:rPr lang="es-ES" dirty="0" smtClean="0"/>
              <a:t>» es el adjetivo correspondiente a </a:t>
            </a:r>
            <a:r>
              <a:rPr lang="es-ES" u="sng" dirty="0" smtClean="0">
                <a:hlinkClick r:id="rId11" tooltip="Godo"/>
              </a:rPr>
              <a:t>godo</a:t>
            </a:r>
            <a:r>
              <a:rPr lang="es-ES" dirty="0" smtClean="0"/>
              <a:t> y fue utilizado en este contexto por primera vez por el tratadista florentino </a:t>
            </a:r>
            <a:r>
              <a:rPr lang="es-ES" u="sng" dirty="0" smtClean="0">
                <a:hlinkClick r:id="rId12" tooltip="Vasari"/>
              </a:rPr>
              <a:t>Giorgio </a:t>
            </a:r>
            <a:r>
              <a:rPr lang="es-ES" u="sng" dirty="0" err="1" smtClean="0">
                <a:hlinkClick r:id="rId12" tooltip="Vasari"/>
              </a:rPr>
              <a:t>Vasari</a:t>
            </a:r>
            <a:r>
              <a:rPr lang="es-ES" dirty="0" smtClean="0"/>
              <a:t> (</a:t>
            </a:r>
            <a:r>
              <a:rPr lang="es-ES" u="sng" dirty="0" smtClean="0">
                <a:hlinkClick r:id="rId13"/>
              </a:rPr>
              <a:t>1511</a:t>
            </a:r>
            <a:r>
              <a:rPr lang="es-ES" dirty="0" smtClean="0"/>
              <a:t>–</a:t>
            </a:r>
            <a:r>
              <a:rPr lang="es-ES" u="sng" dirty="0" smtClean="0">
                <a:hlinkClick r:id="rId14"/>
              </a:rPr>
              <a:t>1574</a:t>
            </a:r>
            <a:r>
              <a:rPr lang="es-ES" dirty="0" smtClean="0"/>
              <a:t>), en sentido peyorativo usó este término para denominar la arquitectura anterior al Renacimiento, propia de los </a:t>
            </a:r>
            <a:r>
              <a:rPr lang="es-ES" i="1" u="sng" dirty="0" smtClean="0">
                <a:hlinkClick r:id="rId15" tooltip="Bárbaro"/>
              </a:rPr>
              <a:t>bárbaros</a:t>
            </a:r>
            <a:r>
              <a:rPr lang="es-ES" dirty="0" smtClean="0"/>
              <a:t> o </a:t>
            </a:r>
            <a:r>
              <a:rPr lang="es-ES" i="1" dirty="0" smtClean="0"/>
              <a:t>godos</a:t>
            </a:r>
            <a:r>
              <a:rPr lang="es-ES" dirty="0" smtClean="0"/>
              <a:t>, cuyos componentes le parecían confusos, desordenados y poco dignos, por contraste a la perfección y racionalidad del </a:t>
            </a:r>
            <a:r>
              <a:rPr lang="es-ES" u="sng" dirty="0" smtClean="0">
                <a:hlinkClick r:id="rId16" tooltip="Arte clásico"/>
              </a:rPr>
              <a:t>arte clásico</a:t>
            </a:r>
            <a:r>
              <a:rPr lang="es-ES" dirty="0" smtClean="0"/>
              <a:t>. Paradójicamente, en la España del siglo XVI se calificaba al gótico final (</a:t>
            </a:r>
            <a:r>
              <a:rPr lang="es-ES" u="sng" dirty="0" smtClean="0">
                <a:hlinkClick r:id="rId17"/>
              </a:rPr>
              <a:t>isabelino</a:t>
            </a:r>
            <a:r>
              <a:rPr lang="es-ES" dirty="0" smtClean="0"/>
              <a:t> o </a:t>
            </a:r>
            <a:r>
              <a:rPr lang="es-ES" u="sng" dirty="0" smtClean="0">
                <a:hlinkClick r:id="rId18"/>
              </a:rPr>
              <a:t>plateresco</a:t>
            </a:r>
            <a:r>
              <a:rPr lang="es-ES" dirty="0" smtClean="0"/>
              <a:t>) como la forma de construir </a:t>
            </a:r>
            <a:r>
              <a:rPr lang="es-ES" i="1" dirty="0" smtClean="0"/>
              <a:t>a lo moderno</a:t>
            </a:r>
            <a:r>
              <a:rPr lang="es-ES" dirty="0" smtClean="0"/>
              <a:t>, mientras que la arquitectura clasicista que introducía el renacimiento italiano era vista como una forma de construir </a:t>
            </a:r>
            <a:r>
              <a:rPr lang="es-ES" i="1" dirty="0" smtClean="0"/>
              <a:t>a la antigua</a:t>
            </a:r>
            <a:r>
              <a:rPr lang="es-ES" dirty="0" smtClean="0"/>
              <a:t> o </a:t>
            </a:r>
            <a:r>
              <a:rPr lang="es-ES" i="1" dirty="0" smtClean="0"/>
              <a:t>a lo romano</a:t>
            </a:r>
            <a:r>
              <a:rPr lang="es-ES" dirty="0" smtClean="0"/>
              <a:t>.</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a:xfrm>
            <a:off x="612648" y="1600200"/>
            <a:ext cx="8153400" cy="5257800"/>
          </a:xfrm>
        </p:spPr>
        <p:txBody>
          <a:bodyPr>
            <a:normAutofit fontScale="92500" lnSpcReduction="20000"/>
          </a:bodyPr>
          <a:lstStyle/>
          <a:p>
            <a:r>
              <a:rPr lang="es-ES" dirty="0" smtClean="0"/>
              <a:t>La arquitectura gótica puso especial énfasis en la ligereza estructural y la iluminación de las naves del interior de los edificios. Surgió del románico pero acabó oponiéndose a la masividad y la escasa iluminación interior de sus iglesias. Se desarrolló fundamentalmente en la </a:t>
            </a:r>
            <a:r>
              <a:rPr lang="es-ES" u="sng" dirty="0" smtClean="0">
                <a:hlinkClick r:id="rId2"/>
              </a:rPr>
              <a:t>arquitectura religiosa</a:t>
            </a:r>
            <a:r>
              <a:rPr lang="es-ES" dirty="0" smtClean="0"/>
              <a:t> (</a:t>
            </a:r>
            <a:r>
              <a:rPr lang="es-ES" u="sng" dirty="0" smtClean="0">
                <a:hlinkClick r:id="rId3" tooltip="Monasterio"/>
              </a:rPr>
              <a:t>monasterios</a:t>
            </a:r>
            <a:r>
              <a:rPr lang="es-ES" dirty="0" smtClean="0"/>
              <a:t> e </a:t>
            </a:r>
            <a:r>
              <a:rPr lang="es-ES" u="sng" dirty="0" smtClean="0">
                <a:hlinkClick r:id="rId4" tooltip="Iglesia (edificio)"/>
              </a:rPr>
              <a:t>iglesias</a:t>
            </a:r>
            <a:r>
              <a:rPr lang="es-ES" dirty="0" smtClean="0"/>
              <a:t>), teniendo su cumbre en la construcción de grandes </a:t>
            </a:r>
            <a:r>
              <a:rPr lang="es-ES" u="sng" dirty="0" smtClean="0">
                <a:hlinkClick r:id="rId5" tooltip="Catedral"/>
              </a:rPr>
              <a:t>catedrales</a:t>
            </a:r>
            <a:r>
              <a:rPr lang="es-ES" dirty="0" smtClean="0"/>
              <a:t>, secular tarea en que competían las ciudades rivales; aunque también tuvieron importancia la arquitectura civil (</a:t>
            </a:r>
            <a:r>
              <a:rPr lang="es-ES" u="sng" dirty="0" smtClean="0">
                <a:hlinkClick r:id="rId6" tooltip="Palacio"/>
              </a:rPr>
              <a:t>palacios</a:t>
            </a:r>
            <a:r>
              <a:rPr lang="es-ES" dirty="0" smtClean="0"/>
              <a:t>, </a:t>
            </a:r>
            <a:r>
              <a:rPr lang="es-ES" u="sng" dirty="0" smtClean="0">
                <a:hlinkClick r:id="rId7" tooltip="Lonja"/>
              </a:rPr>
              <a:t>lonjas</a:t>
            </a:r>
            <a:r>
              <a:rPr lang="es-ES" dirty="0" smtClean="0"/>
              <a:t> comerciales, </a:t>
            </a:r>
            <a:r>
              <a:rPr lang="es-ES" u="sng" dirty="0" smtClean="0">
                <a:hlinkClick r:id="rId8" tooltip="Ayuntamiento"/>
              </a:rPr>
              <a:t>ayuntamientos</a:t>
            </a:r>
            <a:r>
              <a:rPr lang="es-ES" dirty="0" smtClean="0"/>
              <a:t>, </a:t>
            </a:r>
            <a:r>
              <a:rPr lang="es-ES" u="sng" dirty="0" smtClean="0">
                <a:hlinkClick r:id="rId9" tooltip="Universidad"/>
              </a:rPr>
              <a:t>universidades</a:t>
            </a:r>
            <a:r>
              <a:rPr lang="es-ES" dirty="0" smtClean="0"/>
              <a:t>, </a:t>
            </a:r>
            <a:r>
              <a:rPr lang="es-ES" u="sng" dirty="0" smtClean="0">
                <a:hlinkClick r:id="rId10" tooltip="Hospital"/>
              </a:rPr>
              <a:t>hospitales</a:t>
            </a:r>
            <a:r>
              <a:rPr lang="es-ES" dirty="0" smtClean="0"/>
              <a:t> y </a:t>
            </a:r>
            <a:r>
              <a:rPr lang="es-ES" u="sng" dirty="0" smtClean="0">
                <a:hlinkClick r:id="rId11" tooltip="Vivienda"/>
              </a:rPr>
              <a:t>viviendas</a:t>
            </a:r>
            <a:r>
              <a:rPr lang="es-ES" dirty="0" smtClean="0"/>
              <a:t> particulares de la nueva </a:t>
            </a:r>
            <a:r>
              <a:rPr lang="es-ES" u="sng" dirty="0" smtClean="0">
                <a:hlinkClick r:id="rId12"/>
              </a:rPr>
              <a:t>burguesía</a:t>
            </a:r>
            <a:r>
              <a:rPr lang="es-ES" dirty="0" smtClean="0"/>
              <a:t> urbana) y arquitectura militar (</a:t>
            </a:r>
            <a:r>
              <a:rPr lang="es-ES" u="sng" dirty="0" smtClean="0">
                <a:hlinkClick r:id="rId13" tooltip="Castillo"/>
              </a:rPr>
              <a:t>castillos</a:t>
            </a:r>
            <a:r>
              <a:rPr lang="es-ES" dirty="0" smtClean="0"/>
              <a:t> y </a:t>
            </a:r>
            <a:r>
              <a:rPr lang="es-ES" u="sng" dirty="0" smtClean="0">
                <a:hlinkClick r:id="rId14" tooltip="Muralla"/>
              </a:rPr>
              <a:t>murallas</a:t>
            </a:r>
            <a:r>
              <a:rPr lang="es-ES" dirty="0" smtClean="0"/>
              <a:t> urbanas).</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a:xfrm>
            <a:off x="612648" y="1600200"/>
            <a:ext cx="8153400" cy="4997152"/>
          </a:xfrm>
        </p:spPr>
        <p:txBody>
          <a:bodyPr>
            <a:normAutofit fontScale="92500" lnSpcReduction="20000"/>
          </a:bodyPr>
          <a:lstStyle/>
          <a:p>
            <a:r>
              <a:rPr lang="es-ES" dirty="0" smtClean="0"/>
              <a:t>Los dos </a:t>
            </a:r>
            <a:r>
              <a:rPr lang="es-ES" u="sng" dirty="0" smtClean="0">
                <a:hlinkClick r:id="rId2" tooltip="Elemento arquitectónico"/>
              </a:rPr>
              <a:t>elementos estructurales básicos</a:t>
            </a:r>
            <a:r>
              <a:rPr lang="es-ES" dirty="0" smtClean="0"/>
              <a:t> de la arquitectura gótica son el </a:t>
            </a:r>
            <a:r>
              <a:rPr lang="es-ES" u="sng" dirty="0" smtClean="0">
                <a:hlinkClick r:id="rId3"/>
              </a:rPr>
              <a:t>arco apuntado</a:t>
            </a:r>
            <a:r>
              <a:rPr lang="es-ES" dirty="0" smtClean="0"/>
              <a:t> u ojival y la </a:t>
            </a:r>
            <a:r>
              <a:rPr lang="es-ES" u="sng" dirty="0" smtClean="0">
                <a:hlinkClick r:id="rId4"/>
              </a:rPr>
              <a:t>bóveda de crucería</a:t>
            </a:r>
            <a:r>
              <a:rPr lang="es-ES" dirty="0" smtClean="0"/>
              <a:t>, cuyos empujes, más verticales que el </a:t>
            </a:r>
            <a:r>
              <a:rPr lang="es-ES" u="sng" dirty="0" smtClean="0">
                <a:hlinkClick r:id="rId5"/>
              </a:rPr>
              <a:t>arco de medio punto</a:t>
            </a:r>
            <a:r>
              <a:rPr lang="es-ES" dirty="0" smtClean="0"/>
              <a:t>, permiten una mejor distribución de las cargas y una altura muy superior. Además, la parte principal de estas son transmitidas desde las cubiertas directamente a </a:t>
            </a:r>
            <a:r>
              <a:rPr lang="es-ES" u="sng" dirty="0" smtClean="0">
                <a:hlinkClick r:id="rId6" tooltip="Contrafuerte"/>
              </a:rPr>
              <a:t>contrafuertes</a:t>
            </a:r>
            <a:r>
              <a:rPr lang="es-ES" dirty="0" smtClean="0"/>
              <a:t> exteriores al cuerpo central del edificio mediante </a:t>
            </a:r>
            <a:r>
              <a:rPr lang="es-ES" u="sng" dirty="0" smtClean="0">
                <a:hlinkClick r:id="rId7" tooltip="Arbotante"/>
              </a:rPr>
              <a:t>arbotantes</a:t>
            </a:r>
            <a:r>
              <a:rPr lang="es-ES" dirty="0" smtClean="0"/>
              <a:t>. El resultado deja a la mayor parte de los muros sin función sustentante (confiada a esbeltos </a:t>
            </a:r>
            <a:r>
              <a:rPr lang="es-ES" u="sng" dirty="0" smtClean="0">
                <a:hlinkClick r:id="rId8" tooltip="Pilar"/>
              </a:rPr>
              <a:t>pilares</a:t>
            </a:r>
            <a:r>
              <a:rPr lang="es-ES" dirty="0" smtClean="0"/>
              <a:t> y </a:t>
            </a:r>
            <a:r>
              <a:rPr lang="es-ES" u="sng" dirty="0" smtClean="0">
                <a:hlinkClick r:id="rId9" tooltip="Moldura"/>
              </a:rPr>
              <a:t>baquetones</a:t>
            </a:r>
            <a:r>
              <a:rPr lang="es-ES" dirty="0" smtClean="0"/>
              <a:t>), quedando la mayor parte de aquéllos libres para acoger una extraordinaria superficie de </a:t>
            </a:r>
            <a:r>
              <a:rPr lang="es-ES" u="sng" dirty="0" smtClean="0">
                <a:hlinkClick r:id="rId10" tooltip="Vano"/>
              </a:rPr>
              <a:t>vanos</a:t>
            </a:r>
            <a:r>
              <a:rPr lang="es-ES" dirty="0" smtClean="0"/>
              <a:t> ocupados por amplias </a:t>
            </a:r>
            <a:r>
              <a:rPr lang="es-ES" u="sng" dirty="0" smtClean="0">
                <a:hlinkClick r:id="rId11" tooltip="Vidriera"/>
              </a:rPr>
              <a:t>vidrieras</a:t>
            </a:r>
            <a:r>
              <a:rPr lang="es-ES" dirty="0" smtClean="0"/>
              <a:t> y </a:t>
            </a:r>
            <a:r>
              <a:rPr lang="es-ES" u="sng" dirty="0" smtClean="0">
                <a:hlinkClick r:id="rId12" tooltip="Rosetón"/>
              </a:rPr>
              <a:t>rosetones</a:t>
            </a:r>
            <a:r>
              <a:rPr lang="es-ES" dirty="0" smtClean="0"/>
              <a:t> que dejan paso a la luz.</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a:xfrm>
            <a:off x="457200" y="1600200"/>
            <a:ext cx="8229600" cy="4853136"/>
          </a:xfrm>
        </p:spPr>
        <p:txBody>
          <a:bodyPr>
            <a:normAutofit fontScale="55000" lnSpcReduction="20000"/>
          </a:bodyPr>
          <a:lstStyle/>
          <a:p>
            <a:pPr algn="just"/>
            <a:r>
              <a:rPr lang="es-MX" sz="3600" dirty="0"/>
              <a:t>Los principales hechos que influyeron la producción arquitectónica </a:t>
            </a:r>
            <a:r>
              <a:rPr lang="es-MX" sz="3600" u="sng" dirty="0">
                <a:hlinkClick r:id="rId2" tooltip="Edad Media"/>
              </a:rPr>
              <a:t>medieval</a:t>
            </a:r>
            <a:r>
              <a:rPr lang="es-MX" sz="3600" dirty="0"/>
              <a:t> fueron el enrarecimiento de la vida en las ciudades (con la consecuente </a:t>
            </a:r>
            <a:r>
              <a:rPr lang="es-MX" sz="3600" u="sng" dirty="0">
                <a:hlinkClick r:id="rId3" tooltip="Ruralización (aún no redactado)"/>
              </a:rPr>
              <a:t>ruralización</a:t>
            </a:r>
            <a:r>
              <a:rPr lang="es-MX" sz="3600" dirty="0"/>
              <a:t> y </a:t>
            </a:r>
            <a:r>
              <a:rPr lang="es-MX" sz="3600" u="sng" dirty="0" err="1">
                <a:hlinkClick r:id="rId4" tooltip="Feudalización"/>
              </a:rPr>
              <a:t>feudalización</a:t>
            </a:r>
            <a:r>
              <a:rPr lang="es-MX" sz="3600" dirty="0"/>
              <a:t> de </a:t>
            </a:r>
            <a:r>
              <a:rPr lang="es-MX" sz="3600" u="sng" dirty="0">
                <a:hlinkClick r:id="rId5"/>
              </a:rPr>
              <a:t>Europa</a:t>
            </a:r>
            <a:r>
              <a:rPr lang="es-MX" sz="3600" dirty="0"/>
              <a:t>) y la hegemonía en todos los órdenes de la </a:t>
            </a:r>
            <a:r>
              <a:rPr lang="es-MX" sz="3600" u="sng" dirty="0">
                <a:hlinkClick r:id="rId6" tooltip="Iglesia Católica"/>
              </a:rPr>
              <a:t>Iglesia Católica</a:t>
            </a:r>
            <a:r>
              <a:rPr lang="es-MX" sz="3600" dirty="0"/>
              <a:t>. A medida que el poder secular se sometía al poder </a:t>
            </a:r>
            <a:r>
              <a:rPr lang="es-MX" sz="3600" u="sng" dirty="0">
                <a:hlinkClick r:id="rId7" tooltip="Papa"/>
              </a:rPr>
              <a:t>papal</a:t>
            </a:r>
            <a:r>
              <a:rPr lang="es-MX" sz="3600" dirty="0"/>
              <a:t>, pasaba a ser la Iglesia la que aportaba el capital necesario para el desarrollo de las grandes obras arquitectónicas. La </a:t>
            </a:r>
            <a:r>
              <a:rPr lang="es-MX" sz="3600" u="sng" dirty="0">
                <a:hlinkClick r:id="rId8"/>
              </a:rPr>
              <a:t>tecnología</a:t>
            </a:r>
            <a:r>
              <a:rPr lang="es-MX" sz="3600" dirty="0"/>
              <a:t> del periodo se desarrolló principalmente en la construcción de las </a:t>
            </a:r>
            <a:r>
              <a:rPr lang="es-MX" sz="3600" u="sng" dirty="0">
                <a:hlinkClick r:id="rId9" tooltip="Catedral"/>
              </a:rPr>
              <a:t>catedrales</a:t>
            </a:r>
            <a:r>
              <a:rPr lang="es-MX" sz="3600" dirty="0"/>
              <a:t>, estando el conocimiento arquitectónico bajo el control de los </a:t>
            </a:r>
            <a:r>
              <a:rPr lang="es-MX" sz="3600" u="sng" dirty="0">
                <a:hlinkClick r:id="rId10" tooltip="Gremio"/>
              </a:rPr>
              <a:t>gremios</a:t>
            </a:r>
            <a:r>
              <a:rPr lang="es-MX" sz="3600" dirty="0"/>
              <a:t>.</a:t>
            </a:r>
          </a:p>
          <a:p>
            <a:pPr algn="just"/>
            <a:r>
              <a:rPr lang="es-MX" sz="3600" dirty="0"/>
              <a:t>Durante prácticamente todo el periodo medieval, la figura del arquitecto (como creador solitario del espacio arquitectónico y de la construcción) no existe. La construcción de las catedrales, principal esfuerzo constructivo de la época, es acompañada por toda la población y se inserta en la vida de la comunidad a su alrededor. El conocimiento constructivo es guardado por los gremios, que reunían decenas de maestros y obreros (los arquitectos de hecho) que conducían la ejecución de las obras pero también las elaboraban. Es el origen de las asociaciones que terminarán conociéndose como </a:t>
            </a:r>
            <a:r>
              <a:rPr lang="es-MX" sz="3600" u="sng" dirty="0">
                <a:hlinkClick r:id="rId11" tooltip="Masonería"/>
              </a:rPr>
              <a:t>masonería</a:t>
            </a:r>
            <a:r>
              <a:rPr lang="es-MX" sz="3600" dirty="0"/>
              <a:t> (masón = albañil).</a:t>
            </a:r>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ANTECEDENTES</a:t>
            </a:r>
            <a:endParaRPr lang="es-MX" dirty="0"/>
          </a:p>
        </p:txBody>
      </p:sp>
      <p:sp>
        <p:nvSpPr>
          <p:cNvPr id="3" name="2 Marcador de contenido"/>
          <p:cNvSpPr>
            <a:spLocks noGrp="1"/>
          </p:cNvSpPr>
          <p:nvPr>
            <p:ph sz="quarter" idx="1"/>
          </p:nvPr>
        </p:nvSpPr>
        <p:spPr>
          <a:xfrm>
            <a:off x="612648" y="1600200"/>
            <a:ext cx="8153400" cy="5069160"/>
          </a:xfrm>
        </p:spPr>
        <p:txBody>
          <a:bodyPr>
            <a:normAutofit fontScale="77500" lnSpcReduction="20000"/>
          </a:bodyPr>
          <a:lstStyle/>
          <a:p>
            <a:r>
              <a:rPr lang="es-ES" dirty="0" smtClean="0"/>
              <a:t>El estilo gótico nació como tal, en el norte de </a:t>
            </a:r>
            <a:r>
              <a:rPr lang="es-ES" u="sng" dirty="0" smtClean="0">
                <a:hlinkClick r:id="rId2"/>
              </a:rPr>
              <a:t>Francia</a:t>
            </a:r>
            <a:r>
              <a:rPr lang="es-ES" dirty="0" smtClean="0"/>
              <a:t>, a mediados del </a:t>
            </a:r>
            <a:r>
              <a:rPr lang="es-ES" u="sng" dirty="0" smtClean="0">
                <a:hlinkClick r:id="rId3"/>
              </a:rPr>
              <a:t>siglo XII</a:t>
            </a:r>
            <a:r>
              <a:rPr lang="es-ES" dirty="0" smtClean="0"/>
              <a:t>, se da la fecha del 14 de julio de 1140, en que se inició la obra del coro de la </a:t>
            </a:r>
            <a:r>
              <a:rPr lang="es-ES" u="sng" dirty="0" smtClean="0">
                <a:hlinkClick r:id="rId4"/>
              </a:rPr>
              <a:t>Basílica de Saint-Denis</a:t>
            </a:r>
            <a:r>
              <a:rPr lang="es-ES" dirty="0" smtClean="0"/>
              <a:t>, como la fecha de nacimiento de este estilo, sin embargo debe hablarse de su nacimiento como una evolución técnica de las formas de las escuelas románicas regionales, y así ya a finales del </a:t>
            </a:r>
            <a:r>
              <a:rPr lang="es-ES" u="sng" dirty="0" smtClean="0">
                <a:hlinkClick r:id="rId5"/>
              </a:rPr>
              <a:t>siglo XI</a:t>
            </a:r>
            <a:r>
              <a:rPr lang="es-ES" dirty="0" smtClean="0"/>
              <a:t> se había comenzado a construir en </a:t>
            </a:r>
            <a:r>
              <a:rPr lang="es-ES" u="sng" dirty="0" smtClean="0">
                <a:hlinkClick r:id="rId6"/>
              </a:rPr>
              <a:t>Inglaterra</a:t>
            </a:r>
            <a:r>
              <a:rPr lang="es-ES" dirty="0" smtClean="0"/>
              <a:t> la </a:t>
            </a:r>
            <a:r>
              <a:rPr lang="es-ES" u="sng" dirty="0" smtClean="0">
                <a:hlinkClick r:id="rId7"/>
              </a:rPr>
              <a:t>catedral de Durham</a:t>
            </a:r>
            <a:r>
              <a:rPr lang="es-ES" dirty="0" smtClean="0"/>
              <a:t>, con bóveda de crucería y estructura gótica. En los primeros momentos, durante el denominado estilo de transición, que se alargó hasta finales del </a:t>
            </a:r>
            <a:r>
              <a:rPr lang="es-ES" u="sng" dirty="0" smtClean="0">
                <a:hlinkClick r:id="rId3"/>
              </a:rPr>
              <a:t>siglo XII</a:t>
            </a:r>
            <a:r>
              <a:rPr lang="es-ES" dirty="0" smtClean="0"/>
              <a:t>, se siguió manteniendo cierta forma o fisonomía románica. Por ejemplo, en el primer gótico se mantuvo una estructura de proporcionalidad clásica en las fachadas, propia del románico, que se puede observar en la </a:t>
            </a:r>
            <a:r>
              <a:rPr lang="es-ES" u="sng" dirty="0" smtClean="0">
                <a:hlinkClick r:id="rId8" tooltip="Catedral de Nuestra Señora de París"/>
              </a:rPr>
              <a:t>catedral de </a:t>
            </a:r>
            <a:r>
              <a:rPr lang="es-ES" u="sng" dirty="0" err="1" smtClean="0">
                <a:hlinkClick r:id="rId8" tooltip="Catedral de Nuestra Señora de París"/>
              </a:rPr>
              <a:t>Notre</a:t>
            </a:r>
            <a:r>
              <a:rPr lang="es-ES" u="sng" dirty="0" smtClean="0">
                <a:hlinkClick r:id="rId8" tooltip="Catedral de Nuestra Señora de París"/>
              </a:rPr>
              <a:t> Dame de París</a:t>
            </a:r>
            <a:r>
              <a:rPr lang="es-ES" dirty="0" smtClean="0"/>
              <a:t>, que más adelante se perdió en beneficio de efectos mucho más verticales. De forma esquemática se dice que la arquitectura de este periodo fue una arquitectura románica con bóvedas y arcos apuntados</a:t>
            </a: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ENTORNO ECONOMICO Y SOCIAL</a:t>
            </a:r>
            <a:endParaRPr lang="es-MX" dirty="0"/>
          </a:p>
        </p:txBody>
      </p:sp>
      <p:sp>
        <p:nvSpPr>
          <p:cNvPr id="3" name="2 Marcador de contenido"/>
          <p:cNvSpPr>
            <a:spLocks noGrp="1"/>
          </p:cNvSpPr>
          <p:nvPr>
            <p:ph sz="quarter" idx="1"/>
          </p:nvPr>
        </p:nvSpPr>
        <p:spPr>
          <a:xfrm>
            <a:off x="612648" y="1600200"/>
            <a:ext cx="8153400" cy="5257800"/>
          </a:xfrm>
        </p:spPr>
        <p:txBody>
          <a:bodyPr>
            <a:normAutofit fontScale="62500" lnSpcReduction="20000"/>
          </a:bodyPr>
          <a:lstStyle/>
          <a:p>
            <a:r>
              <a:rPr lang="es-ES" dirty="0" smtClean="0"/>
              <a:t>La arquitectura gótica nació, durante la Baja Edad Media, en un momento de cambios económicos, sociales y políticos que supusieron el incremento del crecimiento económico y de la producción agrícola, esto conllevó un auge del comercio y del poder urbano, mientras que en lo político se fortaleció la autoridad de las monarquías frente a la nobleza. Todas estas circunstancias supusieron la renovación de la estructura socio-económica que potenció una nueva concepción de Dios y del hombre. En el entorno urbano destacaron dos nuevos grupos que florecieron gracias al rápido desarrollo de las ciudades, los artesanos y mercaderes, organizados en torno a los gremios y las logias. En el ámbito cultural, el protagonismo se desplazó desde los monasterios hacia las escuelas catedralicias y urbanas. De estas circunstancias surgieron nuevas formas constructivas, por un lado, la catedral gótica, que representaba la expresión del esfuerzo común ciudadano. La iniciativa de las catedrales solía corresponder a las autoridades políticas, religiosas o municipales. Para su construcción se requerían amplios recursos, para algunas obras se obtenía el patrocinio real, que agilizaban la construcción, merced a los recursos de los monarcas. </a:t>
            </a:r>
            <a:endParaRPr lang="es-MX" dirty="0" smtClean="0"/>
          </a:p>
          <a:p>
            <a:r>
              <a:rPr lang="es-ES" dirty="0" smtClean="0"/>
              <a:t>Por otra lado el renacer urbano supuso también la aparición de nuevos tipos de edificios no religiosos, comunitarios como los almacenes gremiales, tiendas y lonjas; públicos como los ayuntamientos, hospitales, las nacientes universidades y puentes, y otros de carácter privado como casas señoriales y palacios, que dejaron de ser monopolio de la nobleza.</a:t>
            </a: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EDIFICIOS GÓTICOS</a:t>
            </a:r>
            <a:endParaRPr lang="es-MX" dirty="0"/>
          </a:p>
        </p:txBody>
      </p:sp>
      <p:sp>
        <p:nvSpPr>
          <p:cNvPr id="3" name="2 Marcador de contenido"/>
          <p:cNvSpPr>
            <a:spLocks noGrp="1"/>
          </p:cNvSpPr>
          <p:nvPr>
            <p:ph sz="quarter" idx="1"/>
          </p:nvPr>
        </p:nvSpPr>
        <p:spPr/>
        <p:txBody>
          <a:bodyPr>
            <a:normAutofit fontScale="77500" lnSpcReduction="20000"/>
          </a:bodyPr>
          <a:lstStyle/>
          <a:p>
            <a:r>
              <a:rPr lang="es-ES" b="1" i="1" dirty="0" smtClean="0"/>
              <a:t>Arquitectura religiosa</a:t>
            </a:r>
            <a:endParaRPr lang="es-MX" b="1" i="1" dirty="0" smtClean="0"/>
          </a:p>
          <a:p>
            <a:r>
              <a:rPr lang="es-ES" dirty="0" smtClean="0"/>
              <a:t>La </a:t>
            </a:r>
            <a:r>
              <a:rPr lang="es-ES" u="sng" dirty="0" smtClean="0">
                <a:hlinkClick r:id="rId2"/>
              </a:rPr>
              <a:t>catedral</a:t>
            </a:r>
            <a:r>
              <a:rPr lang="es-ES" dirty="0" smtClean="0"/>
              <a:t> es el edificio donde el gótico alcanza su expresión más plena, en la que se refleja el esfuerzo y la aportación de toda una ciudad. A su construcción suelen colaborar las cofradías y gremios que suelen tener su manifestación en las capillas laterales.</a:t>
            </a:r>
            <a:endParaRPr lang="es-MX" dirty="0" smtClean="0"/>
          </a:p>
          <a:p>
            <a:r>
              <a:rPr lang="es-ES" dirty="0" smtClean="0"/>
              <a:t>También destaca la arquitectura monasterial, entre la que se distingue:</a:t>
            </a:r>
            <a:endParaRPr lang="es-MX" dirty="0" smtClean="0"/>
          </a:p>
          <a:p>
            <a:pPr lvl="0"/>
            <a:r>
              <a:rPr lang="es-ES" dirty="0" smtClean="0"/>
              <a:t>la </a:t>
            </a:r>
            <a:r>
              <a:rPr lang="es-ES" u="sng" dirty="0" smtClean="0">
                <a:hlinkClick r:id="rId3" tooltip="Arte cisterciense"/>
              </a:rPr>
              <a:t>arquitectura cisterciense</a:t>
            </a:r>
            <a:r>
              <a:rPr lang="es-ES" dirty="0" smtClean="0"/>
              <a:t>, con monasterios situados en el campo, desconectados de la vida civil, que desarrollan un estilo </a:t>
            </a:r>
            <a:r>
              <a:rPr lang="es-ES" dirty="0" err="1" smtClean="0"/>
              <a:t>protogótico</a:t>
            </a:r>
            <a:r>
              <a:rPr lang="es-ES" dirty="0" smtClean="0"/>
              <a:t> y que servirá para la propagación del estilo gótico por toda Europa. Aunque tampoco todos los componentes de esta arquitectura servirán de fundamento para el gótico.</a:t>
            </a:r>
            <a:endParaRPr lang="es-MX" dirty="0" smtClean="0"/>
          </a:p>
          <a:p>
            <a:pPr lvl="0"/>
            <a:r>
              <a:rPr lang="es-ES" dirty="0" smtClean="0"/>
              <a:t>la orden </a:t>
            </a:r>
            <a:r>
              <a:rPr lang="es-ES" u="sng" dirty="0" smtClean="0">
                <a:hlinkClick r:id="rId4" tooltip="Cartujos"/>
              </a:rPr>
              <a:t>cartuja</a:t>
            </a:r>
            <a:endParaRPr lang="es-MX" dirty="0" smtClean="0"/>
          </a:p>
          <a:p>
            <a:pPr lvl="0"/>
            <a:r>
              <a:rPr lang="es-ES" u="sng" dirty="0" smtClean="0">
                <a:hlinkClick r:id="rId5" tooltip="Dominico"/>
              </a:rPr>
              <a:t>dominicos</a:t>
            </a:r>
            <a:r>
              <a:rPr lang="es-ES" dirty="0" smtClean="0"/>
              <a:t> y </a:t>
            </a:r>
            <a:r>
              <a:rPr lang="es-ES" u="sng" dirty="0" smtClean="0">
                <a:hlinkClick r:id="rId6" tooltip="Franciscano"/>
              </a:rPr>
              <a:t>franciscanos</a:t>
            </a:r>
            <a:r>
              <a:rPr lang="es-ES" dirty="0" smtClean="0"/>
              <a:t>.</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a:xfrm>
            <a:off x="612648" y="1600200"/>
            <a:ext cx="8153400" cy="4997152"/>
          </a:xfrm>
        </p:spPr>
        <p:txBody>
          <a:bodyPr>
            <a:normAutofit fontScale="70000" lnSpcReduction="20000"/>
          </a:bodyPr>
          <a:lstStyle/>
          <a:p>
            <a:r>
              <a:rPr lang="es-ES" b="1" i="1" dirty="0" smtClean="0"/>
              <a:t>Arquitectura civil</a:t>
            </a:r>
            <a:endParaRPr lang="es-MX" b="1" i="1" dirty="0" smtClean="0"/>
          </a:p>
          <a:p>
            <a:r>
              <a:rPr lang="es-ES" dirty="0" smtClean="0"/>
              <a:t>La arquitectura civil muestra la pujanza económica en la Baja Edad Media, el auge de las actividades comerciales y artesanales, la apertura de nuevas rutas comerciales y el próximo descubrimiento de América. En la arquitectura militar se desarrolla y perfecciona la construcción de castillos y murallas; los puentes se fortifican con puertas a los extremos y en medio. La arquitectura civil muestra la consolidación de formas municipales frente al poder señorial o eclesiástico con la construcción de grandes edificios destinados a servir de sede de sus instituciones y gobiernos municipales, entre los que destacan los de las ciudades italianas de </a:t>
            </a:r>
            <a:r>
              <a:rPr lang="es-ES" u="sng" dirty="0" smtClean="0">
                <a:hlinkClick r:id="rId2"/>
              </a:rPr>
              <a:t>Florencia</a:t>
            </a:r>
            <a:r>
              <a:rPr lang="es-ES" dirty="0" smtClean="0"/>
              <a:t> y </a:t>
            </a:r>
            <a:r>
              <a:rPr lang="es-ES" u="sng" dirty="0" smtClean="0">
                <a:hlinkClick r:id="rId3"/>
              </a:rPr>
              <a:t>Siena</a:t>
            </a:r>
            <a:r>
              <a:rPr lang="es-ES" dirty="0" smtClean="0"/>
              <a:t> y también los de la región de Flandes. En Cataluña sobresalen la </a:t>
            </a:r>
            <a:r>
              <a:rPr lang="es-ES" u="sng" dirty="0" smtClean="0">
                <a:hlinkClick r:id="rId4" tooltip="Casa de la Ciudad de Barcelona"/>
              </a:rPr>
              <a:t>Casa de Ciudad</a:t>
            </a:r>
            <a:r>
              <a:rPr lang="es-ES" dirty="0" smtClean="0"/>
              <a:t> y el </a:t>
            </a:r>
            <a:r>
              <a:rPr lang="es-ES" u="sng" dirty="0" smtClean="0">
                <a:hlinkClick r:id="rId5" tooltip="Palacio de la Generalidad de Cataluña"/>
              </a:rPr>
              <a:t>Palacio de la Generalidad</a:t>
            </a:r>
            <a:r>
              <a:rPr lang="es-ES" dirty="0" smtClean="0"/>
              <a:t> en Barcelona. También se desarrollo la construcción de lonjas comerciales, palacios urbanos, universidades, hospitales y viviendas particulares para la nueva burguesía urbana que desplazaba a la nobleza, destacó durante el siglo XV, en el último periodo del gótico toda la arquitectura civil en Flandes.</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ELEMENTOS DE LA ARQUITECTURA GÓTICA</a:t>
            </a:r>
            <a:endParaRPr lang="es-MX" dirty="0"/>
          </a:p>
        </p:txBody>
      </p:sp>
      <p:sp>
        <p:nvSpPr>
          <p:cNvPr id="3" name="2 Marcador de contenido"/>
          <p:cNvSpPr>
            <a:spLocks noGrp="1"/>
          </p:cNvSpPr>
          <p:nvPr>
            <p:ph sz="quarter" idx="1"/>
          </p:nvPr>
        </p:nvSpPr>
        <p:spPr/>
        <p:txBody>
          <a:bodyPr/>
          <a:lstStyle/>
          <a:p>
            <a:r>
              <a:rPr lang="es-ES" dirty="0" smtClean="0"/>
              <a:t>La arquitectura gótica presenta innovaciones técnicas y constructivas notables, que permitieron levantar estructuras esbeltas y ligeras con medios y materiales sencillos. Las principales aportaciones constructivas, al igual que en el románico, se centran en las cubiertas.</a:t>
            </a: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PLANTA</a:t>
            </a:r>
            <a:endParaRPr lang="es-MX" dirty="0"/>
          </a:p>
        </p:txBody>
      </p:sp>
      <p:sp>
        <p:nvSpPr>
          <p:cNvPr id="3" name="2 Marcador de contenido"/>
          <p:cNvSpPr>
            <a:spLocks noGrp="1"/>
          </p:cNvSpPr>
          <p:nvPr>
            <p:ph sz="quarter" idx="1"/>
          </p:nvPr>
        </p:nvSpPr>
        <p:spPr>
          <a:xfrm>
            <a:off x="609600" y="1589566"/>
            <a:ext cx="3886200" cy="5079793"/>
          </a:xfrm>
        </p:spPr>
        <p:txBody>
          <a:bodyPr>
            <a:normAutofit fontScale="70000" lnSpcReduction="20000"/>
          </a:bodyPr>
          <a:lstStyle/>
          <a:p>
            <a:r>
              <a:rPr lang="es-ES" dirty="0" smtClean="0"/>
              <a:t>La planta de las grandes </a:t>
            </a:r>
            <a:r>
              <a:rPr lang="es-ES" u="sng" dirty="0" smtClean="0">
                <a:hlinkClick r:id="rId2" tooltip="Iglesia (edificio)"/>
              </a:rPr>
              <a:t>iglesias</a:t>
            </a:r>
            <a:r>
              <a:rPr lang="es-ES" dirty="0" smtClean="0"/>
              <a:t> góticas responde a dos tipos principales:</a:t>
            </a:r>
            <a:endParaRPr lang="es-MX" dirty="0" smtClean="0"/>
          </a:p>
          <a:p>
            <a:pPr lvl="0"/>
            <a:r>
              <a:rPr lang="es-ES" i="1" dirty="0" smtClean="0"/>
              <a:t>de tradición románica</a:t>
            </a:r>
            <a:r>
              <a:rPr lang="es-ES" dirty="0" smtClean="0"/>
              <a:t>. En él se observan casi las mismas formas que en el estilo románico y más comúnmente la de cruz latina, con </a:t>
            </a:r>
            <a:r>
              <a:rPr lang="es-ES" u="sng" dirty="0" smtClean="0">
                <a:hlinkClick r:id="rId3"/>
              </a:rPr>
              <a:t>girola</a:t>
            </a:r>
            <a:r>
              <a:rPr lang="es-ES" dirty="0" smtClean="0"/>
              <a:t> o sin ella pero con los brazos poco salientes y con los </a:t>
            </a:r>
            <a:r>
              <a:rPr lang="es-ES" u="sng" dirty="0" smtClean="0">
                <a:hlinkClick r:id="rId4" tooltip="Ábside"/>
              </a:rPr>
              <a:t>ábsides</a:t>
            </a:r>
            <a:r>
              <a:rPr lang="es-ES" dirty="0" smtClean="0"/>
              <a:t> o </a:t>
            </a:r>
            <a:r>
              <a:rPr lang="es-ES" u="sng" dirty="0" smtClean="0">
                <a:hlinkClick r:id="rId5" tooltip="Capilla"/>
              </a:rPr>
              <a:t>capillas</a:t>
            </a:r>
            <a:r>
              <a:rPr lang="es-ES" dirty="0" smtClean="0"/>
              <a:t> </a:t>
            </a:r>
            <a:r>
              <a:rPr lang="es-ES" dirty="0" err="1" smtClean="0"/>
              <a:t>absidiales</a:t>
            </a:r>
            <a:r>
              <a:rPr lang="es-ES" dirty="0" smtClean="0"/>
              <a:t> frecuentemente poligonales. Las iglesias abaciales, sobre todo, cistercienses, siguen este tipo con brazos muy salientes como en la época románica. Y en las iglesias menores o populares se adopta como planta más común la de cruz latina o la rectangular y con un solo ábside poligonal en la cabecera;</a:t>
            </a:r>
            <a:endParaRPr lang="es-MX" dirty="0" smtClean="0"/>
          </a:p>
        </p:txBody>
      </p:sp>
      <p:pic>
        <p:nvPicPr>
          <p:cNvPr id="8" name="7 Marcador de contenido" descr="AlmudenaPlanta.jpg"/>
          <p:cNvPicPr>
            <a:picLocks noGrp="1" noChangeAspect="1"/>
          </p:cNvPicPr>
          <p:nvPr>
            <p:ph sz="quarter" idx="2"/>
          </p:nvPr>
        </p:nvPicPr>
        <p:blipFill>
          <a:blip r:embed="rId6" cstate="print"/>
          <a:stretch>
            <a:fillRect/>
          </a:stretch>
        </p:blipFill>
        <p:spPr>
          <a:xfrm>
            <a:off x="4644008" y="1035165"/>
            <a:ext cx="4176464" cy="553174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47500" lnSpcReduction="20000"/>
          </a:bodyPr>
          <a:lstStyle/>
          <a:p>
            <a:pPr lvl="0"/>
            <a:r>
              <a:rPr lang="es-ES" i="1" u="sng" dirty="0" smtClean="0">
                <a:hlinkClick r:id="rId2" tooltip="Planta de salón"/>
              </a:rPr>
              <a:t>de salón</a:t>
            </a:r>
            <a:r>
              <a:rPr lang="es-ES" dirty="0" smtClean="0"/>
              <a:t>. La planta carece de crucero de brazos salientes (aunque no deja de ostentarse más o menos la simbólica cruz de </a:t>
            </a:r>
            <a:r>
              <a:rPr lang="es-ES" dirty="0" err="1" smtClean="0"/>
              <a:t>enmedio</a:t>
            </a:r>
            <a:r>
              <a:rPr lang="es-ES" dirty="0" smtClean="0"/>
              <a:t>), el templo de salón presenta una disposición basilical y posee, como mínimo, tres naves de igual altura y, por consiguiente, un sistema de iluminación lateral. Los espacios interiores son amplios y desahogados, abarcables con una sola mirada y tremendamente unitarios, de ahí que parezcan o tengan el aspecto de un gran salón.</a:t>
            </a:r>
            <a:endParaRPr lang="es-MX" dirty="0" smtClean="0"/>
          </a:p>
          <a:p>
            <a:r>
              <a:rPr lang="es-ES" dirty="0" smtClean="0"/>
              <a:t>En todo caso, la planta se divide en tramos rectangulares o cuadrados determinados por las columnas y arcos transversales y sobre éstos, cargan las bóvedas de crucería. Desde mediados del </a:t>
            </a:r>
            <a:r>
              <a:rPr lang="es-ES" u="sng" dirty="0" smtClean="0">
                <a:hlinkClick r:id="rId3"/>
              </a:rPr>
              <a:t>siglo XIII</a:t>
            </a:r>
            <a:r>
              <a:rPr lang="es-ES" dirty="0" smtClean="0"/>
              <a:t> se hace común el abrir capillas en los lados de las iglesias, entre los contrafuertes, para satisfacer la devoción de los </a:t>
            </a:r>
            <a:r>
              <a:rPr lang="es-ES" u="sng" dirty="0" smtClean="0">
                <a:hlinkClick r:id="rId4" tooltip="Gremio"/>
              </a:rPr>
              <a:t>gremios</a:t>
            </a:r>
            <a:r>
              <a:rPr lang="es-ES" dirty="0" smtClean="0"/>
              <a:t> o cofradías y del pueblo en general, ya que antes de esta época era raro admitirlas fuera de los ábsides.</a:t>
            </a:r>
            <a:endParaRPr lang="es-MX" dirty="0" smtClean="0"/>
          </a:p>
          <a:p>
            <a:endParaRPr lang="es-MX" dirty="0"/>
          </a:p>
        </p:txBody>
      </p:sp>
      <p:pic>
        <p:nvPicPr>
          <p:cNvPr id="6" name="5 Marcador de contenido" descr="http://upload.wikimedia.org/wikipedia/commons/thumb/c/c3/Plan.cathedrale.Paris.primitive.png/220px-Plan.cathedrale.Paris.primitive.png">
            <a:hlinkClick r:id="rId5"/>
          </p:cNvPr>
          <p:cNvPicPr>
            <a:picLocks noGrp="1"/>
          </p:cNvPicPr>
          <p:nvPr>
            <p:ph sz="quarter" idx="2"/>
          </p:nvPr>
        </p:nvPicPr>
        <p:blipFill>
          <a:blip r:embed="rId6" cstate="print"/>
          <a:srcRect/>
          <a:stretch>
            <a:fillRect/>
          </a:stretch>
        </p:blipFill>
        <p:spPr bwMode="auto">
          <a:xfrm>
            <a:off x="4932040" y="548680"/>
            <a:ext cx="3528391" cy="576064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ARCO OJIVAL</a:t>
            </a:r>
            <a:endParaRPr lang="es-MX" dirty="0"/>
          </a:p>
        </p:txBody>
      </p:sp>
      <p:sp>
        <p:nvSpPr>
          <p:cNvPr id="3" name="2 Marcador de contenido"/>
          <p:cNvSpPr>
            <a:spLocks noGrp="1"/>
          </p:cNvSpPr>
          <p:nvPr>
            <p:ph sz="quarter" idx="1"/>
          </p:nvPr>
        </p:nvSpPr>
        <p:spPr/>
        <p:txBody>
          <a:bodyPr>
            <a:normAutofit fontScale="62500" lnSpcReduction="20000"/>
          </a:bodyPr>
          <a:lstStyle/>
          <a:p>
            <a:r>
              <a:rPr lang="es-ES" dirty="0" smtClean="0"/>
              <a:t>El arco ojival es uno de los elementos técnicos más característicos de la arquitectura gótica, y vino a suceder al arco de medio punto, propio del estilo románico. El arco ojival, a diferencia del </a:t>
            </a:r>
            <a:r>
              <a:rPr lang="es-ES" u="sng" dirty="0" smtClean="0">
                <a:hlinkClick r:id="rId2"/>
              </a:rPr>
              <a:t>arco de medio punto</a:t>
            </a:r>
            <a:r>
              <a:rPr lang="es-ES" dirty="0" smtClean="0"/>
              <a:t>, es más esbelto y ligero por transmitir menores tensiones laterales, permitiendo adoptar formas más flexibles, resulta más eficaz, pues gracias a su verticalidad las presiones laterales son menores que en el arco de medio punto, permitiendo salvar mayores espacios. Durante el gótico el arco apuntado mostró variantes como el </a:t>
            </a:r>
            <a:r>
              <a:rPr lang="es-ES" u="sng" dirty="0" smtClean="0">
                <a:hlinkClick r:id="rId3"/>
              </a:rPr>
              <a:t>arco conopial</a:t>
            </a:r>
            <a:r>
              <a:rPr lang="es-ES" dirty="0" smtClean="0"/>
              <a:t> durante el denominado </a:t>
            </a:r>
            <a:r>
              <a:rPr lang="es-ES" u="sng" dirty="0" smtClean="0">
                <a:hlinkClick r:id="rId4"/>
              </a:rPr>
              <a:t>gótico flamígero</a:t>
            </a:r>
            <a:r>
              <a:rPr lang="es-ES" dirty="0" smtClean="0"/>
              <a:t> o el arco Tudor, durante el denominado </a:t>
            </a:r>
            <a:r>
              <a:rPr lang="es-ES" u="sng" dirty="0" smtClean="0">
                <a:hlinkClick r:id="rId5"/>
              </a:rPr>
              <a:t>gótico perpendicular</a:t>
            </a:r>
            <a:r>
              <a:rPr lang="es-ES" dirty="0" smtClean="0"/>
              <a:t> inglés.</a:t>
            </a:r>
            <a:endParaRPr lang="es-MX" dirty="0" smtClean="0"/>
          </a:p>
          <a:p>
            <a:endParaRPr lang="es-MX" dirty="0"/>
          </a:p>
        </p:txBody>
      </p:sp>
      <p:pic>
        <p:nvPicPr>
          <p:cNvPr id="5" name="4 Marcador de contenido" descr="gtc2k1.jpg"/>
          <p:cNvPicPr>
            <a:picLocks noGrp="1" noChangeAspect="1"/>
          </p:cNvPicPr>
          <p:nvPr>
            <p:ph sz="quarter" idx="2"/>
          </p:nvPr>
        </p:nvPicPr>
        <p:blipFill>
          <a:blip r:embed="rId6" cstate="print"/>
          <a:stretch>
            <a:fillRect/>
          </a:stretch>
        </p:blipFill>
        <p:spPr>
          <a:xfrm>
            <a:off x="4572000" y="404664"/>
            <a:ext cx="1990725" cy="3057525"/>
          </a:xfrm>
        </p:spPr>
      </p:pic>
      <p:pic>
        <p:nvPicPr>
          <p:cNvPr id="15362" name="Picture 2" descr="http://3.bp.blogspot.com/_nlT5AoN27a0/S27isgZY3mI/AAAAAAAAAgk/xjhOcvK8GOQ/s320/conopial.png"/>
          <p:cNvPicPr>
            <a:picLocks noChangeAspect="1" noChangeArrowheads="1"/>
          </p:cNvPicPr>
          <p:nvPr/>
        </p:nvPicPr>
        <p:blipFill>
          <a:blip r:embed="rId7" cstate="print"/>
          <a:srcRect/>
          <a:stretch>
            <a:fillRect/>
          </a:stretch>
        </p:blipFill>
        <p:spPr bwMode="auto">
          <a:xfrm>
            <a:off x="7092280" y="2564904"/>
            <a:ext cx="1428750" cy="1590675"/>
          </a:xfrm>
          <a:prstGeom prst="rect">
            <a:avLst/>
          </a:prstGeom>
          <a:noFill/>
        </p:spPr>
      </p:pic>
      <p:pic>
        <p:nvPicPr>
          <p:cNvPr id="15364" name="Picture 4" descr="Archivo:Tudorbåge.png">
            <a:hlinkClick r:id="rId8"/>
          </p:cNvPr>
          <p:cNvPicPr>
            <a:picLocks noChangeAspect="1" noChangeArrowheads="1"/>
          </p:cNvPicPr>
          <p:nvPr/>
        </p:nvPicPr>
        <p:blipFill>
          <a:blip r:embed="rId9" cstate="print"/>
          <a:srcRect/>
          <a:stretch>
            <a:fillRect/>
          </a:stretch>
        </p:blipFill>
        <p:spPr bwMode="auto">
          <a:xfrm>
            <a:off x="4932040" y="4221088"/>
            <a:ext cx="2442591" cy="205893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BOVEDA DE CRUCERÍA</a:t>
            </a:r>
            <a:endParaRPr lang="es-MX" dirty="0"/>
          </a:p>
        </p:txBody>
      </p:sp>
      <p:sp>
        <p:nvSpPr>
          <p:cNvPr id="3" name="2 Marcador de contenido"/>
          <p:cNvSpPr>
            <a:spLocks noGrp="1"/>
          </p:cNvSpPr>
          <p:nvPr>
            <p:ph sz="quarter" idx="1"/>
          </p:nvPr>
        </p:nvSpPr>
        <p:spPr/>
        <p:txBody>
          <a:bodyPr>
            <a:normAutofit fontScale="77500" lnSpcReduction="20000"/>
          </a:bodyPr>
          <a:lstStyle/>
          <a:p>
            <a:r>
              <a:rPr lang="es-ES" dirty="0" smtClean="0"/>
              <a:t>La bóveda de crucería, conformada por arcos apuntados, a modo de esqueleto, es más ligera que cualquier otro tipo de bóveda construida hasta esa fecha. La utilización de ese tipo de arco formando un esqueleto tridimensional unitario refleja el alto conocimiento técnico que alcanzaron los constructores de catedrales.</a:t>
            </a:r>
            <a:endParaRPr lang="es-MX" dirty="0" smtClean="0"/>
          </a:p>
          <a:p>
            <a:endParaRPr lang="es-MX" dirty="0" smtClean="0"/>
          </a:p>
          <a:p>
            <a:endParaRPr lang="es-MX" dirty="0"/>
          </a:p>
        </p:txBody>
      </p:sp>
      <p:pic>
        <p:nvPicPr>
          <p:cNvPr id="7" name="6 Marcador de contenido" descr="volta-creueria.jpg"/>
          <p:cNvPicPr>
            <a:picLocks noGrp="1" noChangeAspect="1"/>
          </p:cNvPicPr>
          <p:nvPr>
            <p:ph sz="quarter" idx="2"/>
          </p:nvPr>
        </p:nvPicPr>
        <p:blipFill>
          <a:blip r:embed="rId2" cstate="print"/>
          <a:stretch>
            <a:fillRect/>
          </a:stretch>
        </p:blipFill>
        <p:spPr>
          <a:xfrm>
            <a:off x="4932040" y="1124744"/>
            <a:ext cx="3271849" cy="2933758"/>
          </a:xfrm>
        </p:spPr>
      </p:pic>
      <p:pic>
        <p:nvPicPr>
          <p:cNvPr id="8" name="7 Imagen" descr="Bóveda cuatripartita (Iglesia de San Pedro y San Pablo en Ablis, Yvelines, Francia)">
            <a:hlinkClick r:id="rId3" tooltip="&quot;Bóveda cuatripartita (Iglesia de San Pedro y San Pablo en Ablis, Yvelines, Francia)&quot;"/>
          </p:cNvPr>
          <p:cNvPicPr/>
          <p:nvPr/>
        </p:nvPicPr>
        <p:blipFill>
          <a:blip r:embed="rId4" cstate="print"/>
          <a:srcRect/>
          <a:stretch>
            <a:fillRect/>
          </a:stretch>
        </p:blipFill>
        <p:spPr bwMode="auto">
          <a:xfrm>
            <a:off x="5364088" y="4581128"/>
            <a:ext cx="2381250" cy="17621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77500" lnSpcReduction="20000"/>
          </a:bodyPr>
          <a:lstStyle/>
          <a:p>
            <a:r>
              <a:rPr lang="es-ES" dirty="0" smtClean="0"/>
              <a:t>El periodo primero se distingue por la sencillez de los arcos cruceros o diagonales que son simples y llevan pocas molduras, en este mismo periodo se usó también la denominada bóveda </a:t>
            </a:r>
            <a:r>
              <a:rPr lang="es-ES" dirty="0" err="1" smtClean="0"/>
              <a:t>sexpartita</a:t>
            </a:r>
            <a:r>
              <a:rPr lang="es-ES" dirty="0" smtClean="0"/>
              <a:t> (dividida en seis témpanos) para los tramos de bóveda de la nave central, cuando ésos se hacían cuadrados, correspondiendo cada uno de ellos con dos de las naves laterales. </a:t>
            </a:r>
            <a:endParaRPr lang="es-MX" dirty="0"/>
          </a:p>
        </p:txBody>
      </p:sp>
      <p:pic>
        <p:nvPicPr>
          <p:cNvPr id="6" name="5 Marcador de contenido" descr="bovedacruceria_sexpartita11.jpg"/>
          <p:cNvPicPr>
            <a:picLocks noGrp="1" noChangeAspect="1"/>
          </p:cNvPicPr>
          <p:nvPr>
            <p:ph sz="quarter" idx="2"/>
          </p:nvPr>
        </p:nvPicPr>
        <p:blipFill>
          <a:blip r:embed="rId2" cstate="print"/>
          <a:stretch>
            <a:fillRect/>
          </a:stretch>
        </p:blipFill>
        <p:spPr>
          <a:xfrm>
            <a:off x="4788024" y="692696"/>
            <a:ext cx="3886200" cy="2552598"/>
          </a:xfrm>
        </p:spPr>
      </p:pic>
      <p:pic>
        <p:nvPicPr>
          <p:cNvPr id="7" name="6 Imagen" descr="Bóveda sexpartita (Catedral de Laon, Francia)">
            <a:hlinkClick r:id="rId3" tooltip="&quot;Bóveda sexpartita (Catedral de Laon, Francia)&quot;"/>
          </p:cNvPr>
          <p:cNvPicPr/>
          <p:nvPr/>
        </p:nvPicPr>
        <p:blipFill>
          <a:blip r:embed="rId4" cstate="print"/>
          <a:srcRect/>
          <a:stretch>
            <a:fillRect/>
          </a:stretch>
        </p:blipFill>
        <p:spPr bwMode="auto">
          <a:xfrm>
            <a:off x="4932040" y="3933056"/>
            <a:ext cx="3672408" cy="244827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lnSpcReduction="10000"/>
          </a:bodyPr>
          <a:lstStyle/>
          <a:p>
            <a:r>
              <a:rPr lang="es-MX" dirty="0"/>
              <a:t>La </a:t>
            </a:r>
            <a:r>
              <a:rPr lang="es-MX" u="sng" dirty="0">
                <a:hlinkClick r:id="rId2"/>
              </a:rPr>
              <a:t>Cristiandad</a:t>
            </a:r>
            <a:r>
              <a:rPr lang="es-MX" dirty="0"/>
              <a:t> definió una nueva </a:t>
            </a:r>
            <a:r>
              <a:rPr lang="es-MX" u="sng" dirty="0">
                <a:hlinkClick r:id="rId3" tooltip="Visión del mundo"/>
              </a:rPr>
              <a:t>visión del mundo</a:t>
            </a:r>
            <a:r>
              <a:rPr lang="es-MX" dirty="0"/>
              <a:t>, que no sólo sometía los deseos humanos a los designios divinos, sino que esperaba que el individuo buscara lo divino. En un primer momento, y debido a las limitaciones técnicas, la concepción del espacio arquitectónico de los templos se vuelve hacia adentro, según un eje que incita al recogimiento. Más tarde, con el desarrollo de la </a:t>
            </a:r>
            <a:r>
              <a:rPr lang="es-MX" u="sng" dirty="0">
                <a:hlinkClick r:id="rId4"/>
              </a:rPr>
              <a:t>arquitectura gótica</a:t>
            </a:r>
            <a:r>
              <a:rPr lang="es-MX" dirty="0"/>
              <a:t>, se busca alcanzar los cielos a través de la inducción de la </a:t>
            </a:r>
            <a:r>
              <a:rPr lang="es-MX" u="sng" dirty="0">
                <a:hlinkClick r:id="rId5"/>
              </a:rPr>
              <a:t>perspectiva</a:t>
            </a:r>
            <a:r>
              <a:rPr lang="es-MX" dirty="0"/>
              <a:t> hacia lo alto.</a:t>
            </a:r>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3" name="2 Marcador de contenido"/>
          <p:cNvSpPr>
            <a:spLocks noGrp="1"/>
          </p:cNvSpPr>
          <p:nvPr>
            <p:ph sz="quarter" idx="1"/>
          </p:nvPr>
        </p:nvSpPr>
        <p:spPr>
          <a:xfrm>
            <a:off x="609600" y="1589566"/>
            <a:ext cx="3886200" cy="5007785"/>
          </a:xfrm>
        </p:spPr>
        <p:txBody>
          <a:bodyPr>
            <a:normAutofit fontScale="70000" lnSpcReduction="20000"/>
          </a:bodyPr>
          <a:lstStyle/>
          <a:p>
            <a:r>
              <a:rPr lang="es-ES" dirty="0" smtClean="0"/>
              <a:t>En el segundo, se aumenta la crucería con arcos o nervios secundarios y los llamados </a:t>
            </a:r>
            <a:r>
              <a:rPr lang="es-ES" i="1" dirty="0" smtClean="0"/>
              <a:t>terceletes</a:t>
            </a:r>
            <a:r>
              <a:rPr lang="es-ES" dirty="0" smtClean="0"/>
              <a:t> para sostener los témpanos de </a:t>
            </a:r>
            <a:r>
              <a:rPr lang="es-ES" u="sng" dirty="0" smtClean="0">
                <a:hlinkClick r:id="rId2"/>
              </a:rPr>
              <a:t>plementería</a:t>
            </a:r>
            <a:r>
              <a:rPr lang="es-ES" dirty="0" smtClean="0"/>
              <a:t> ya que las bóvedas se hacen más amplias. A la vez, se molduran todos los arcos, mayormente los diagonales y éstos y demás nervios reciben más perfiles y se ligan con nervios transversales. En el tercer periodo se añaden nuevos terceletes y nervios secundarios con sus ligaduras aun sin necesidad alguna y se generaliza la bóveda llamada </a:t>
            </a:r>
            <a:r>
              <a:rPr lang="es-ES" i="1" dirty="0" smtClean="0"/>
              <a:t>estrellada</a:t>
            </a:r>
            <a:r>
              <a:rPr lang="es-ES" dirty="0" smtClean="0"/>
              <a:t> (por la figura del conjunto) y los nervios y arcos se perfilan con más delicadeza. </a:t>
            </a:r>
            <a:endParaRPr lang="es-MX" dirty="0"/>
          </a:p>
        </p:txBody>
      </p:sp>
      <p:pic>
        <p:nvPicPr>
          <p:cNvPr id="8" name="7 Marcador de contenido" descr="http://upload.wikimedia.org/wikipedia/commons/9/92/Torun_ss_Johns_vaulting_big.jpg"/>
          <p:cNvPicPr>
            <a:picLocks noGrp="1"/>
          </p:cNvPicPr>
          <p:nvPr>
            <p:ph sz="quarter" idx="2"/>
          </p:nvPr>
        </p:nvPicPr>
        <p:blipFill>
          <a:blip r:embed="rId3" cstate="print"/>
          <a:srcRect/>
          <a:stretch>
            <a:fillRect/>
          </a:stretch>
        </p:blipFill>
        <p:spPr bwMode="auto">
          <a:xfrm>
            <a:off x="5076056" y="548680"/>
            <a:ext cx="3631920" cy="568441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70000" lnSpcReduction="20000"/>
          </a:bodyPr>
          <a:lstStyle/>
          <a:p>
            <a:r>
              <a:rPr lang="es-ES" dirty="0" smtClean="0"/>
              <a:t>Desde finales del </a:t>
            </a:r>
            <a:r>
              <a:rPr lang="es-ES" u="sng" dirty="0" smtClean="0">
                <a:hlinkClick r:id="rId2"/>
              </a:rPr>
              <a:t>siglo XV</a:t>
            </a:r>
            <a:r>
              <a:rPr lang="es-ES" dirty="0" smtClean="0"/>
              <a:t>, se adornaban las </a:t>
            </a:r>
            <a:r>
              <a:rPr lang="es-ES" u="sng" dirty="0" smtClean="0">
                <a:hlinkClick r:id="rId3" tooltip="Clave (arquitectura)"/>
              </a:rPr>
              <a:t>claves</a:t>
            </a:r>
            <a:r>
              <a:rPr lang="es-ES" dirty="0" smtClean="0"/>
              <a:t> de las crucerías en muchos edificios con florones de madera o de metal, dorados o policromados conocidos con el nombre de </a:t>
            </a:r>
            <a:r>
              <a:rPr lang="es-ES" i="1" dirty="0" smtClean="0"/>
              <a:t>arandelas</a:t>
            </a:r>
            <a:r>
              <a:rPr lang="es-ES" dirty="0" smtClean="0"/>
              <a:t>. Pero ya desde los principios del estilo se decoran dichas claves con variados relieves.</a:t>
            </a:r>
            <a:endParaRPr lang="es-MX" dirty="0" smtClean="0"/>
          </a:p>
          <a:p>
            <a:r>
              <a:rPr lang="es-ES" dirty="0" smtClean="0"/>
              <a:t>En el transcurso del gótico, la bóveda de crucería fue adquiriendo una mayor complejidad estructural y decorativa, desde la simple o </a:t>
            </a:r>
            <a:r>
              <a:rPr lang="es-ES" dirty="0" err="1" smtClean="0"/>
              <a:t>cuatripartita</a:t>
            </a:r>
            <a:r>
              <a:rPr lang="es-ES" dirty="0" smtClean="0"/>
              <a:t> hasta llegar a las bóvedas de abanico .</a:t>
            </a:r>
            <a:endParaRPr lang="es-MX" dirty="0" smtClean="0"/>
          </a:p>
          <a:p>
            <a:endParaRPr lang="es-MX" dirty="0"/>
          </a:p>
        </p:txBody>
      </p:sp>
      <p:pic>
        <p:nvPicPr>
          <p:cNvPr id="6" name="5 Marcador de contenido" descr="Bóveda de estrella (Catedral de Sevilla)">
            <a:hlinkClick r:id="rId4" tooltip="&quot;Bóveda de estrella (Catedral de Sevilla)&quot;"/>
          </p:cNvPr>
          <p:cNvPicPr>
            <a:picLocks noGrp="1"/>
          </p:cNvPicPr>
          <p:nvPr>
            <p:ph sz="quarter" idx="2"/>
          </p:nvPr>
        </p:nvPicPr>
        <p:blipFill>
          <a:blip r:embed="rId5" cstate="print"/>
          <a:srcRect/>
          <a:stretch>
            <a:fillRect/>
          </a:stretch>
        </p:blipFill>
        <p:spPr bwMode="auto">
          <a:xfrm>
            <a:off x="5148064" y="476672"/>
            <a:ext cx="3168352" cy="2592288"/>
          </a:xfrm>
          <a:prstGeom prst="rect">
            <a:avLst/>
          </a:prstGeom>
          <a:noFill/>
          <a:ln w="9525">
            <a:noFill/>
            <a:miter lim="800000"/>
            <a:headEnd/>
            <a:tailEnd/>
          </a:ln>
        </p:spPr>
      </p:pic>
      <p:pic>
        <p:nvPicPr>
          <p:cNvPr id="7" name="6 Imagen" descr="Bóveda de abanico Capilla del King's College en Cambridge, Inglaterra)">
            <a:hlinkClick r:id="rId6" tooltip="&quot;Bóveda de abanico Capilla del King's College en Cambridge, Inglaterra)&quot;"/>
          </p:cNvPr>
          <p:cNvPicPr/>
          <p:nvPr/>
        </p:nvPicPr>
        <p:blipFill>
          <a:blip r:embed="rId7" cstate="print"/>
          <a:srcRect/>
          <a:stretch>
            <a:fillRect/>
          </a:stretch>
        </p:blipFill>
        <p:spPr bwMode="auto">
          <a:xfrm>
            <a:off x="5004048" y="3717032"/>
            <a:ext cx="3384376" cy="223224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CONTRAFUERTES Y ARBOTANTES</a:t>
            </a:r>
            <a:endParaRPr lang="es-MX" dirty="0"/>
          </a:p>
        </p:txBody>
      </p:sp>
      <p:sp>
        <p:nvSpPr>
          <p:cNvPr id="3" name="2 Marcador de contenido"/>
          <p:cNvSpPr>
            <a:spLocks noGrp="1"/>
          </p:cNvSpPr>
          <p:nvPr>
            <p:ph sz="quarter" idx="1"/>
          </p:nvPr>
        </p:nvSpPr>
        <p:spPr>
          <a:xfrm>
            <a:off x="609600" y="1589566"/>
            <a:ext cx="3886200" cy="5079793"/>
          </a:xfrm>
        </p:spPr>
        <p:txBody>
          <a:bodyPr>
            <a:normAutofit fontScale="62500" lnSpcReduction="20000"/>
          </a:bodyPr>
          <a:lstStyle/>
          <a:p>
            <a:r>
              <a:rPr lang="es-ES" dirty="0" smtClean="0"/>
              <a:t>Para soportar el empuje del peso de las bóvedas, en vez de construir gruesos </a:t>
            </a:r>
            <a:r>
              <a:rPr lang="es-ES" u="sng" dirty="0" smtClean="0">
                <a:hlinkClick r:id="rId2" tooltip="Muro de carga"/>
              </a:rPr>
              <a:t>muros</a:t>
            </a:r>
            <a:r>
              <a:rPr lang="es-ES" dirty="0" smtClean="0"/>
              <a:t> como se realizaba en el románico, en el que los contrafuertes adoptaban la forma de pilares adosados exteriormente al muro, con un ancho creciente en su base; los arquitectos góticos idearon un sistema más eficiente: los </a:t>
            </a:r>
            <a:r>
              <a:rPr lang="es-ES" u="sng" dirty="0" smtClean="0">
                <a:hlinkClick r:id="rId3" tooltip="Contrafuerte"/>
              </a:rPr>
              <a:t>contrafuertes</a:t>
            </a:r>
            <a:r>
              <a:rPr lang="es-ES" dirty="0" smtClean="0"/>
              <a:t> con arbotantes. Los contrafuertes se separan de la pared, recayendo el empuje sobre ellos por medio de un arco de transmisión denominado arco arbotante. Todavía se puede alcanzar una mayor resistencia colocando a continuación un segundo contrafuerte. Los arbotantes también cumplen la misión de albergar los canales por donde descienden las aguas de los tejados y evitar así que resbalen por las fachadas.</a:t>
            </a:r>
            <a:endParaRPr lang="es-MX" dirty="0" smtClean="0"/>
          </a:p>
          <a:p>
            <a:endParaRPr lang="es-MX" dirty="0"/>
          </a:p>
        </p:txBody>
      </p:sp>
      <p:pic>
        <p:nvPicPr>
          <p:cNvPr id="5" name="4 Marcador de contenido" descr="auu7.jpg"/>
          <p:cNvPicPr>
            <a:picLocks noGrp="1" noChangeAspect="1"/>
          </p:cNvPicPr>
          <p:nvPr>
            <p:ph sz="quarter" idx="2"/>
          </p:nvPr>
        </p:nvPicPr>
        <p:blipFill>
          <a:blip r:embed="rId4" cstate="print"/>
          <a:stretch>
            <a:fillRect/>
          </a:stretch>
        </p:blipFill>
        <p:spPr>
          <a:xfrm>
            <a:off x="4644008" y="917651"/>
            <a:ext cx="3888432" cy="5363354"/>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77500" lnSpcReduction="20000"/>
          </a:bodyPr>
          <a:lstStyle/>
          <a:p>
            <a:r>
              <a:rPr lang="es-ES" dirty="0" smtClean="0"/>
              <a:t>Por un lado, la disposición de estos machones transversales permitía hacer fachadas no portantes, esbeltas, con enormes huecos. Por otra parte, al conectar los contrafuertes por medio de arcos arbotantes a la estructura principal se ganaba brazo de </a:t>
            </a:r>
            <a:r>
              <a:rPr lang="es-ES" u="sng" dirty="0" smtClean="0">
                <a:hlinkClick r:id="rId2"/>
              </a:rPr>
              <a:t>palanca</a:t>
            </a:r>
            <a:r>
              <a:rPr lang="es-ES" dirty="0" smtClean="0"/>
              <a:t> y se liberaba espacio para situar </a:t>
            </a:r>
            <a:r>
              <a:rPr lang="es-ES" u="sng" dirty="0" smtClean="0">
                <a:hlinkClick r:id="rId3" tooltip="Nave (arquitectura)"/>
              </a:rPr>
              <a:t>naves</a:t>
            </a:r>
            <a:r>
              <a:rPr lang="es-ES" dirty="0" smtClean="0"/>
              <a:t> laterales, paralelas a la nave principal.</a:t>
            </a:r>
            <a:endParaRPr lang="es-MX" dirty="0" smtClean="0"/>
          </a:p>
          <a:p>
            <a:r>
              <a:rPr lang="es-ES" dirty="0" smtClean="0"/>
              <a:t>Los botareles y demás contrafuertes se decoran, montando </a:t>
            </a:r>
            <a:r>
              <a:rPr lang="es-ES" u="sng" dirty="0" smtClean="0">
                <a:hlinkClick r:id="rId4" tooltip="Pináculo"/>
              </a:rPr>
              <a:t>pináculos</a:t>
            </a:r>
            <a:r>
              <a:rPr lang="es-ES" dirty="0" smtClean="0"/>
              <a:t> sobre ellos para que tengan más peso y resistencia, logrando así con estos remates el doble fin constructivo y estético.</a:t>
            </a:r>
            <a:endParaRPr lang="es-MX" dirty="0" smtClean="0"/>
          </a:p>
          <a:p>
            <a:r>
              <a:rPr lang="es-ES" dirty="0" smtClean="0"/>
              <a:t>El sistema de arbotantes y contrafuertes de las iglesias góticas constituye un elemento característico que embellecen el exterior de los edificios, pero a la vez, ponen de manifiesto la propia fragilidad estructural, ya que sujetan el edificio a modo de apuntalamiento externo.</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pic>
        <p:nvPicPr>
          <p:cNvPr id="8" name="7 Marcador de contenido" descr="arcbot2.jpg"/>
          <p:cNvPicPr>
            <a:picLocks noGrp="1" noChangeAspect="1"/>
          </p:cNvPicPr>
          <p:nvPr>
            <p:ph sz="quarter" idx="2"/>
          </p:nvPr>
        </p:nvPicPr>
        <p:blipFill>
          <a:blip r:embed="rId2" cstate="print"/>
          <a:stretch>
            <a:fillRect/>
          </a:stretch>
        </p:blipFill>
        <p:spPr>
          <a:xfrm>
            <a:off x="5597525" y="1927225"/>
            <a:ext cx="2381250" cy="3895725"/>
          </a:xfrm>
        </p:spPr>
      </p:pic>
      <p:pic>
        <p:nvPicPr>
          <p:cNvPr id="7" name="il_fi" descr="http://recursostic.educacion.es/kairos/web/ensenanzas/eso/media/img/a_gotico4.jpg"/>
          <p:cNvPicPr>
            <a:picLocks noGrp="1"/>
          </p:cNvPicPr>
          <p:nvPr>
            <p:ph sz="quarter" idx="1"/>
          </p:nvPr>
        </p:nvPicPr>
        <p:blipFill>
          <a:blip r:embed="rId3" cstate="print"/>
          <a:srcRect/>
          <a:stretch>
            <a:fillRect/>
          </a:stretch>
        </p:blipFill>
        <p:spPr bwMode="auto">
          <a:xfrm>
            <a:off x="467544" y="1484784"/>
            <a:ext cx="4032448" cy="453650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COLUMNAS</a:t>
            </a:r>
            <a:endParaRPr lang="es-MX" dirty="0"/>
          </a:p>
        </p:txBody>
      </p:sp>
      <p:sp>
        <p:nvSpPr>
          <p:cNvPr id="3" name="2 Marcador de contenido"/>
          <p:cNvSpPr>
            <a:spLocks noGrp="1"/>
          </p:cNvSpPr>
          <p:nvPr>
            <p:ph sz="quarter" idx="1"/>
          </p:nvPr>
        </p:nvSpPr>
        <p:spPr/>
        <p:txBody>
          <a:bodyPr>
            <a:normAutofit fontScale="70000" lnSpcReduction="20000"/>
          </a:bodyPr>
          <a:lstStyle/>
          <a:p>
            <a:r>
              <a:rPr lang="es-ES" dirty="0" smtClean="0"/>
              <a:t>Los soportes o columnas del arte gótico consisten en el </a:t>
            </a:r>
            <a:r>
              <a:rPr lang="es-ES" u="sng" dirty="0" smtClean="0">
                <a:hlinkClick r:id="rId2"/>
              </a:rPr>
              <a:t>pilar</a:t>
            </a:r>
            <a:r>
              <a:rPr lang="es-ES" dirty="0" smtClean="0"/>
              <a:t> compuesto el cual, durante el periodo de transición, es el mismo soporte románico aunque dispuesto para el enjarje de arcos cruceros. Pero en el estilo gótico perfecto se presenta cilíndrico el núcleo del pilar, rodeado de </a:t>
            </a:r>
            <a:r>
              <a:rPr lang="es-ES" dirty="0" err="1" smtClean="0"/>
              <a:t>semicolumnillas</a:t>
            </a:r>
            <a:r>
              <a:rPr lang="es-ES" dirty="0" smtClean="0"/>
              <a:t> (</a:t>
            </a:r>
            <a:r>
              <a:rPr lang="es-ES" u="sng" dirty="0" smtClean="0">
                <a:hlinkClick r:id="rId3" tooltip="Pilastra"/>
              </a:rPr>
              <a:t>pilastras</a:t>
            </a:r>
            <a:r>
              <a:rPr lang="es-ES" dirty="0" smtClean="0"/>
              <a:t>) y apoyado sobre un zócalo poligonal o sobre un basamento moldurado, a diferencia del estilo románico en que tal zócalo era uniforme y cilíndrico.</a:t>
            </a:r>
            <a:endParaRPr lang="es-MX" dirty="0" smtClean="0"/>
          </a:p>
          <a:p>
            <a:endParaRPr lang="es-MX" dirty="0"/>
          </a:p>
        </p:txBody>
      </p:sp>
      <p:pic>
        <p:nvPicPr>
          <p:cNvPr id="5" name="4 Marcador de contenido" descr="http://upload.wikimedia.org/wikipedia/commons/thumb/0/09/Bovedas_Colegiata.jpg/220px-Bovedas_Colegiata.jpg">
            <a:hlinkClick r:id="rId4"/>
          </p:cNvPr>
          <p:cNvPicPr>
            <a:picLocks noGrp="1"/>
          </p:cNvPicPr>
          <p:nvPr>
            <p:ph sz="quarter" idx="2"/>
          </p:nvPr>
        </p:nvPicPr>
        <p:blipFill>
          <a:blip r:embed="rId5" cstate="print"/>
          <a:srcRect/>
          <a:stretch>
            <a:fillRect/>
          </a:stretch>
        </p:blipFill>
        <p:spPr bwMode="auto">
          <a:xfrm>
            <a:off x="4716016" y="1052736"/>
            <a:ext cx="3600400" cy="518457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62500" lnSpcReduction="20000"/>
          </a:bodyPr>
          <a:lstStyle/>
          <a:p>
            <a:r>
              <a:rPr lang="es-ES" dirty="0" smtClean="0"/>
              <a:t>Estos basamentos se hallan más divididos y moldurados conforme avanza más la época del estilo, distinguiéndose especialmente los de periodo flamígero por destacarse de ellos pequeñas basas parciales de diferentes alturas correspondiendo éstas a las columnillas que rodean el núcleo del pilar. Pero en el </a:t>
            </a:r>
            <a:r>
              <a:rPr lang="es-ES" u="sng" dirty="0" smtClean="0">
                <a:hlinkClick r:id="rId2"/>
              </a:rPr>
              <a:t>siglo XVI</a:t>
            </a:r>
            <a:r>
              <a:rPr lang="es-ES" dirty="0" smtClean="0"/>
              <a:t> se vuelve con frecuencia al uso del </a:t>
            </a:r>
            <a:r>
              <a:rPr lang="es-ES" u="sng" dirty="0" smtClean="0">
                <a:hlinkClick r:id="rId3"/>
              </a:rPr>
              <a:t>zócalo</a:t>
            </a:r>
            <a:r>
              <a:rPr lang="es-ES" dirty="0" smtClean="0"/>
              <a:t> primitivo prismático o cilíndrico sin divisiones. Las columnillas adosadas alrededor del núcleo se corresponden con los arcos y nervios de las bóvedas, cada una con el suyo, según el principio seguido en el estilo románico de que debe corresponder a cada pieza sostenida su propio sostén o soporte.</a:t>
            </a:r>
            <a:endParaRPr lang="es-MX" dirty="0" smtClean="0"/>
          </a:p>
          <a:p>
            <a:endParaRPr lang="es-MX" dirty="0"/>
          </a:p>
        </p:txBody>
      </p:sp>
      <p:pic>
        <p:nvPicPr>
          <p:cNvPr id="6" name="il_fi" descr="http://www.arteguias.com/imagenes2/monasteriocanassalacapitular.jpg"/>
          <p:cNvPicPr>
            <a:picLocks noGrp="1"/>
          </p:cNvPicPr>
          <p:nvPr>
            <p:ph sz="quarter" idx="2"/>
          </p:nvPr>
        </p:nvPicPr>
        <p:blipFill>
          <a:blip r:embed="rId4" cstate="print"/>
          <a:srcRect/>
          <a:stretch>
            <a:fillRect/>
          </a:stretch>
        </p:blipFill>
        <p:spPr bwMode="auto">
          <a:xfrm>
            <a:off x="4499992" y="404664"/>
            <a:ext cx="4231258" cy="3276845"/>
          </a:xfrm>
          <a:prstGeom prst="rect">
            <a:avLst/>
          </a:prstGeom>
          <a:noFill/>
          <a:ln w="9525">
            <a:noFill/>
            <a:miter lim="800000"/>
            <a:headEnd/>
            <a:tailEnd/>
          </a:ln>
        </p:spPr>
      </p:pic>
      <p:pic>
        <p:nvPicPr>
          <p:cNvPr id="7" name="6 Imagen" descr="http://upload.wikimedia.org/wikipedia/commons/thumb/8/80/Notredameparisinterior.png/220px-Notredameparisinterior.png">
            <a:hlinkClick r:id="rId5"/>
          </p:cNvPr>
          <p:cNvPicPr/>
          <p:nvPr/>
        </p:nvPicPr>
        <p:blipFill>
          <a:blip r:embed="rId6" cstate="print"/>
          <a:srcRect/>
          <a:stretch>
            <a:fillRect/>
          </a:stretch>
        </p:blipFill>
        <p:spPr bwMode="auto">
          <a:xfrm>
            <a:off x="5004048" y="4293096"/>
            <a:ext cx="3031604" cy="212025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55000" lnSpcReduction="20000"/>
          </a:bodyPr>
          <a:lstStyle/>
          <a:p>
            <a:r>
              <a:rPr lang="es-ES" dirty="0" smtClean="0"/>
              <a:t>Estas columnillas van aumentando en número a medida que progresa el estilo. Al principio, suelen ser cuatro o seis en los pilares aislados, de suerte que la sección transversal u horizontal de éstos forme en la mayoría de los casos una especie de cruz de núcleo prismático. Pero luego se van multiplicando de tal manera en las nuevas construcciones, desde mediados del </a:t>
            </a:r>
            <a:r>
              <a:rPr lang="es-ES" u="sng" dirty="0" smtClean="0">
                <a:hlinkClick r:id="rId2"/>
              </a:rPr>
              <a:t>siglo XIII</a:t>
            </a:r>
            <a:r>
              <a:rPr lang="es-ES" dirty="0" smtClean="0"/>
              <a:t>, apenas queda visible el núcleo central (que en adelante suele ser redondo). Aparece ahora todo el soporte como un haz de cilindros, los cuales en el </a:t>
            </a:r>
            <a:r>
              <a:rPr lang="es-ES" u="sng" dirty="0" smtClean="0">
                <a:hlinkClick r:id="rId3"/>
              </a:rPr>
              <a:t>siglo XV</a:t>
            </a:r>
            <a:r>
              <a:rPr lang="es-ES" dirty="0" smtClean="0"/>
              <a:t> se reducen a simples junquillos o baquetones por haber aumentado su número y no tener ya cabida si no es con esta forma; pues no solo se adjudica una columnilla para cada arco y nervio de la bóveda sino que hasta las molduras principales de éstos tienen su columnilla correspondiente en el soporte.</a:t>
            </a:r>
            <a:endParaRPr lang="es-MX" dirty="0" smtClean="0"/>
          </a:p>
          <a:p>
            <a:endParaRPr lang="es-MX" dirty="0"/>
          </a:p>
        </p:txBody>
      </p:sp>
      <p:pic>
        <p:nvPicPr>
          <p:cNvPr id="6" name="il_fi" descr="http://www.arteguias.com/catedral/catedralcaceres3.jpg"/>
          <p:cNvPicPr>
            <a:picLocks noGrp="1"/>
          </p:cNvPicPr>
          <p:nvPr>
            <p:ph sz="quarter" idx="2"/>
          </p:nvPr>
        </p:nvPicPr>
        <p:blipFill>
          <a:blip r:embed="rId4" cstate="print"/>
          <a:srcRect/>
          <a:stretch>
            <a:fillRect/>
          </a:stretch>
        </p:blipFill>
        <p:spPr bwMode="auto">
          <a:xfrm>
            <a:off x="4860032" y="980728"/>
            <a:ext cx="3863158" cy="5252368"/>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CÁPITEL</a:t>
            </a:r>
            <a:endParaRPr lang="es-MX" dirty="0"/>
          </a:p>
        </p:txBody>
      </p:sp>
      <p:sp>
        <p:nvSpPr>
          <p:cNvPr id="3" name="2 Marcador de contenido"/>
          <p:cNvSpPr>
            <a:spLocks noGrp="1"/>
          </p:cNvSpPr>
          <p:nvPr>
            <p:ph sz="quarter" idx="1"/>
          </p:nvPr>
        </p:nvSpPr>
        <p:spPr>
          <a:xfrm>
            <a:off x="609600" y="1589566"/>
            <a:ext cx="3886200" cy="4935777"/>
          </a:xfrm>
        </p:spPr>
        <p:txBody>
          <a:bodyPr>
            <a:normAutofit fontScale="77500" lnSpcReduction="20000"/>
          </a:bodyPr>
          <a:lstStyle/>
          <a:p>
            <a:r>
              <a:rPr lang="es-ES" dirty="0" smtClean="0"/>
              <a:t>El capitel gótico va perdiendo su importancia según adelanta la época del estilo. Después del periodo de transición en el que se sigue el capitel románico se presenta como un tambor algo cónico abrazado con </a:t>
            </a:r>
            <a:r>
              <a:rPr lang="es-ES" u="sng" dirty="0" smtClean="0">
                <a:hlinkClick r:id="rId2" tooltip="Follaje"/>
              </a:rPr>
              <a:t>follaje</a:t>
            </a:r>
            <a:r>
              <a:rPr lang="es-ES" dirty="0" smtClean="0"/>
              <a:t> cuyos motivos se toman de la flora del país (aunque, a veces, sobre todo durante el </a:t>
            </a:r>
            <a:r>
              <a:rPr lang="es-ES" u="sng" dirty="0" smtClean="0">
                <a:hlinkClick r:id="rId3"/>
              </a:rPr>
              <a:t>siglo XIV</a:t>
            </a:r>
            <a:r>
              <a:rPr lang="es-ES" dirty="0" smtClean="0"/>
              <a:t> admite figurillas e historias entre el follaje siempre con más pulcritud que en el estilo románico) y se corona por un ábaco circular o poligonal de varias molduras.</a:t>
            </a:r>
            <a:endParaRPr lang="es-MX" dirty="0" smtClean="0"/>
          </a:p>
        </p:txBody>
      </p:sp>
      <p:pic>
        <p:nvPicPr>
          <p:cNvPr id="5" name="il_fi" descr="http://www.esacademic.com/pictures/eswiki/86/Venice_-_Doge%27s_Palace_%E2%80%93_Gothic_capital_03.jpg"/>
          <p:cNvPicPr>
            <a:picLocks noGrp="1"/>
          </p:cNvPicPr>
          <p:nvPr>
            <p:ph sz="quarter" idx="2"/>
          </p:nvPr>
        </p:nvPicPr>
        <p:blipFill>
          <a:blip r:embed="rId4" cstate="print"/>
          <a:srcRect/>
          <a:stretch>
            <a:fillRect/>
          </a:stretch>
        </p:blipFill>
        <p:spPr bwMode="auto">
          <a:xfrm>
            <a:off x="4845050" y="2579688"/>
            <a:ext cx="3886200" cy="2590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92500" lnSpcReduction="20000"/>
          </a:bodyPr>
          <a:lstStyle/>
          <a:p>
            <a:r>
              <a:rPr lang="es-ES" dirty="0" smtClean="0"/>
              <a:t>Posteriormente, el capitel se va haciendo más pequeño y delicado y por fin, llega hasta suprimirse cuando en el </a:t>
            </a:r>
            <a:r>
              <a:rPr lang="es-ES" u="sng" dirty="0" smtClean="0">
                <a:hlinkClick r:id="rId2"/>
              </a:rPr>
              <a:t>siglo XV</a:t>
            </a:r>
            <a:r>
              <a:rPr lang="es-ES" dirty="0" smtClean="0"/>
              <a:t> el haz de junquillos se ramifica directamente en los nervios de la bóveda sin que medie solución de continuidad en muchos casos o se queda en forma de simple anillo.</a:t>
            </a:r>
            <a:endParaRPr lang="es-MX" dirty="0" smtClean="0"/>
          </a:p>
          <a:p>
            <a:endParaRPr lang="es-MX" dirty="0"/>
          </a:p>
        </p:txBody>
      </p:sp>
      <p:pic>
        <p:nvPicPr>
          <p:cNvPr id="6" name="il_fi" descr="http://lh3.ggpht.com/_dHosD4h71c0/SHO7nHtXOHI/AAAAAAAAAMg/fa6hPY8rl-g/DSCN1698.JPG"/>
          <p:cNvPicPr>
            <a:picLocks noGrp="1"/>
          </p:cNvPicPr>
          <p:nvPr>
            <p:ph sz="quarter" idx="2"/>
          </p:nvPr>
        </p:nvPicPr>
        <p:blipFill>
          <a:blip r:embed="rId3" cstate="print"/>
          <a:srcRect/>
          <a:stretch>
            <a:fillRect/>
          </a:stretch>
        </p:blipFill>
        <p:spPr bwMode="auto">
          <a:xfrm>
            <a:off x="4883150" y="2447100"/>
            <a:ext cx="3810000" cy="285597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il_fi" descr="http://2.bp.blogspot.com/_-ovNtTNehYw/TGLZyYJkOeI/AAAAAAAAABw/X2AjETmsiss/s1600/Oscar+Mora+y+Javier+Albarran+se+aman+(L)+%3D).jpg"/>
          <p:cNvPicPr>
            <a:picLocks noGrp="1"/>
          </p:cNvPicPr>
          <p:nvPr>
            <p:ph sz="quarter" idx="1"/>
          </p:nvPr>
        </p:nvPicPr>
        <p:blipFill>
          <a:blip r:embed="rId2" cstate="print"/>
          <a:srcRect/>
          <a:stretch>
            <a:fillRect/>
          </a:stretch>
        </p:blipFill>
        <p:spPr bwMode="auto">
          <a:xfrm>
            <a:off x="539552" y="332656"/>
            <a:ext cx="8280920" cy="604867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CÚPULAS</a:t>
            </a:r>
            <a:endParaRPr lang="es-MX" dirty="0"/>
          </a:p>
        </p:txBody>
      </p:sp>
      <p:sp>
        <p:nvSpPr>
          <p:cNvPr id="3" name="2 Marcador de contenido"/>
          <p:cNvSpPr>
            <a:spLocks noGrp="1"/>
          </p:cNvSpPr>
          <p:nvPr>
            <p:ph sz="quarter" idx="1"/>
          </p:nvPr>
        </p:nvSpPr>
        <p:spPr/>
        <p:txBody>
          <a:bodyPr>
            <a:normAutofit fontScale="70000" lnSpcReduction="20000"/>
          </a:bodyPr>
          <a:lstStyle/>
          <a:p>
            <a:r>
              <a:rPr lang="es-ES" dirty="0" smtClean="0"/>
              <a:t>Las </a:t>
            </a:r>
            <a:r>
              <a:rPr lang="es-ES" u="sng" dirty="0" smtClean="0">
                <a:hlinkClick r:id="rId2" tooltip="Cúpula"/>
              </a:rPr>
              <a:t>cúpulas</a:t>
            </a:r>
            <a:r>
              <a:rPr lang="es-ES" dirty="0" smtClean="0"/>
              <a:t> se forman de témpanos sostenidos por nervios radiantes que arrancando del octógono formado por los arcos torales y por una especie de trompas muy artísticas situadas en los ángulos determinados por ellos, se unen concurriendo a una clave superior y céntrica.</a:t>
            </a:r>
            <a:endParaRPr lang="es-MX" dirty="0" smtClean="0"/>
          </a:p>
          <a:p>
            <a:r>
              <a:rPr lang="es-ES" dirty="0" smtClean="0"/>
              <a:t>El </a:t>
            </a:r>
            <a:r>
              <a:rPr lang="es-ES" u="sng" dirty="0" smtClean="0">
                <a:hlinkClick r:id="rId3"/>
              </a:rPr>
              <a:t>cimborrio</a:t>
            </a:r>
            <a:r>
              <a:rPr lang="es-ES" dirty="0" smtClean="0"/>
              <a:t> se manifiesta al exterior en forma de prisma octógono o hexágono coronado por una pirámide con más atrevimiento y elegancia que en el arte románico. Muchas veces, en lugar de cúpula se alza una simple linterna prismática a modo de torre sobre el crucero.</a:t>
            </a:r>
            <a:endParaRPr lang="es-MX" dirty="0" smtClean="0"/>
          </a:p>
          <a:p>
            <a:endParaRPr lang="es-MX" dirty="0"/>
          </a:p>
        </p:txBody>
      </p:sp>
      <p:pic>
        <p:nvPicPr>
          <p:cNvPr id="5" name="4 Marcador de contenido" descr="http://upload.wikimedia.org/wikipedia/commons/thumb/6/61/Burgos_Kathedrale_Innen.jpg/220px-Burgos_Kathedrale_Innen.jpg">
            <a:hlinkClick r:id="rId4"/>
          </p:cNvPr>
          <p:cNvPicPr>
            <a:picLocks noGrp="1"/>
          </p:cNvPicPr>
          <p:nvPr>
            <p:ph sz="quarter" idx="2"/>
          </p:nvPr>
        </p:nvPicPr>
        <p:blipFill>
          <a:blip r:embed="rId5" cstate="print"/>
          <a:srcRect/>
          <a:stretch>
            <a:fillRect/>
          </a:stretch>
        </p:blipFill>
        <p:spPr bwMode="auto">
          <a:xfrm>
            <a:off x="5580112" y="692696"/>
            <a:ext cx="2016224" cy="1584176"/>
          </a:xfrm>
          <a:prstGeom prst="rect">
            <a:avLst/>
          </a:prstGeom>
          <a:noFill/>
          <a:ln w="9525">
            <a:noFill/>
            <a:miter lim="800000"/>
            <a:headEnd/>
            <a:tailEnd/>
          </a:ln>
        </p:spPr>
      </p:pic>
      <p:pic>
        <p:nvPicPr>
          <p:cNvPr id="6" name="il_fi" descr="http://mediateca.educa.madrid.org/imagen/imagenes/publicas/tam3/h9/h9dncrh36m8e64pn.jpg"/>
          <p:cNvPicPr/>
          <p:nvPr/>
        </p:nvPicPr>
        <p:blipFill>
          <a:blip r:embed="rId6" cstate="print"/>
          <a:srcRect/>
          <a:stretch>
            <a:fillRect/>
          </a:stretch>
        </p:blipFill>
        <p:spPr bwMode="auto">
          <a:xfrm>
            <a:off x="5436096" y="2924944"/>
            <a:ext cx="2209800" cy="333375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VENTANAS Y VIDRIERAS</a:t>
            </a:r>
            <a:endParaRPr lang="es-MX" dirty="0"/>
          </a:p>
        </p:txBody>
      </p:sp>
      <p:sp>
        <p:nvSpPr>
          <p:cNvPr id="3" name="2 Marcador de contenido"/>
          <p:cNvSpPr>
            <a:spLocks noGrp="1"/>
          </p:cNvSpPr>
          <p:nvPr>
            <p:ph sz="quarter" idx="1"/>
          </p:nvPr>
        </p:nvSpPr>
        <p:spPr>
          <a:xfrm>
            <a:off x="609600" y="1589566"/>
            <a:ext cx="3886200" cy="5268434"/>
          </a:xfrm>
        </p:spPr>
        <p:txBody>
          <a:bodyPr>
            <a:normAutofit fontScale="62500" lnSpcReduction="20000"/>
          </a:bodyPr>
          <a:lstStyle/>
          <a:p>
            <a:r>
              <a:rPr lang="es-ES" dirty="0" smtClean="0"/>
              <a:t>La reducción de la estructura sustentante al mínimo imprescindible permitió abrir grandes huecos en los muros de las </a:t>
            </a:r>
            <a:r>
              <a:rPr lang="es-ES" u="sng" dirty="0" smtClean="0">
                <a:hlinkClick r:id="rId2" tooltip="Fachadas"/>
              </a:rPr>
              <a:t>fachadas</a:t>
            </a:r>
            <a:r>
              <a:rPr lang="es-ES" dirty="0" smtClean="0"/>
              <a:t>. Los artistas de la época pudieron dar rienda suelta a su imaginación creando un arte desconocido hasta la fecha.</a:t>
            </a:r>
            <a:endParaRPr lang="es-MX" dirty="0" smtClean="0"/>
          </a:p>
          <a:p>
            <a:r>
              <a:rPr lang="es-ES" dirty="0" smtClean="0"/>
              <a:t>Las ventanas del periodo de transición suelen ser como las románicas de arco apuntado. Pero luego se ostenta el verdadero ventanal gótico amplio y decorado en su parte superior con hermosos calados de piedra, los cuales se forman de </a:t>
            </a:r>
            <a:r>
              <a:rPr lang="es-ES" dirty="0" err="1" smtClean="0"/>
              <a:t>rosetoncillos</a:t>
            </a:r>
            <a:r>
              <a:rPr lang="es-ES" dirty="0" smtClean="0"/>
              <a:t> combinados, siempre sostenidos por columnillas o parteluces. En el siglo XIV se complica la </a:t>
            </a:r>
            <a:r>
              <a:rPr lang="es-ES" u="sng" dirty="0" smtClean="0">
                <a:hlinkClick r:id="rId3"/>
              </a:rPr>
              <a:t>tracería</a:t>
            </a:r>
            <a:r>
              <a:rPr lang="es-ES" dirty="0" smtClean="0"/>
              <a:t> multiplicándose los </a:t>
            </a:r>
            <a:r>
              <a:rPr lang="es-ES" dirty="0" err="1" smtClean="0"/>
              <a:t>rosetoncitos</a:t>
            </a:r>
            <a:r>
              <a:rPr lang="es-ES" dirty="0" smtClean="0"/>
              <a:t> y adelantando ya el XV se combinan las líneas formando curvas serpenteantes constituyendo el </a:t>
            </a:r>
            <a:r>
              <a:rPr lang="es-ES" i="1" dirty="0" smtClean="0"/>
              <a:t>calado flamígero</a:t>
            </a:r>
            <a:r>
              <a:rPr lang="es-ES" dirty="0" smtClean="0"/>
              <a:t>.</a:t>
            </a:r>
            <a:endParaRPr lang="es-MX" dirty="0" smtClean="0"/>
          </a:p>
        </p:txBody>
      </p:sp>
      <p:pic>
        <p:nvPicPr>
          <p:cNvPr id="5" name="4 Marcador de contenido" descr="Ventana de la Catedral de San Vito, en Praga">
            <a:hlinkClick r:id="rId4" tooltip="&quot;Ventana de la Catedral de San Vito, en Praga&quot;"/>
          </p:cNvPr>
          <p:cNvPicPr>
            <a:picLocks noGrp="1"/>
          </p:cNvPicPr>
          <p:nvPr>
            <p:ph sz="quarter" idx="2"/>
          </p:nvPr>
        </p:nvPicPr>
        <p:blipFill>
          <a:blip r:embed="rId5" cstate="print"/>
          <a:srcRect/>
          <a:stretch>
            <a:fillRect/>
          </a:stretch>
        </p:blipFill>
        <p:spPr bwMode="auto">
          <a:xfrm>
            <a:off x="4845050" y="2574290"/>
            <a:ext cx="3886200" cy="260159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55000" lnSpcReduction="20000"/>
          </a:bodyPr>
          <a:lstStyle/>
          <a:p>
            <a:r>
              <a:rPr lang="es-ES" dirty="0" smtClean="0"/>
              <a:t>Una cosa parecida se observa en los grandes </a:t>
            </a:r>
            <a:r>
              <a:rPr lang="es-ES" u="sng" dirty="0" smtClean="0">
                <a:hlinkClick r:id="rId2" tooltip="Rosetón"/>
              </a:rPr>
              <a:t>rosetones</a:t>
            </a:r>
            <a:r>
              <a:rPr lang="es-ES" dirty="0" smtClean="0"/>
              <a:t> que se colocan en lo alto de las fachadas: al principio, toman la forma radiante y sencilla aunque en iglesias suntuosas es algo más complicada. Se multiplican los adornos de la rosa en el </a:t>
            </a:r>
            <a:r>
              <a:rPr lang="es-ES" u="sng" dirty="0" smtClean="0">
                <a:hlinkClick r:id="rId3"/>
              </a:rPr>
              <a:t>siglo XIV</a:t>
            </a:r>
            <a:r>
              <a:rPr lang="es-ES" dirty="0" smtClean="0"/>
              <a:t> y en el XV llega a ser la tracería un verdadero laberinto de curvas enlazadas. No faltan en todas las épocas sin embargo ventanas menores de traza más sencilla y pequeños </a:t>
            </a:r>
            <a:r>
              <a:rPr lang="es-ES" dirty="0" err="1" smtClean="0"/>
              <a:t>aljimeces</a:t>
            </a:r>
            <a:r>
              <a:rPr lang="es-ES" dirty="0" smtClean="0"/>
              <a:t>. Ventanas y rosetones suelen cerrarse con magníficas vidrieras polícromas e historiadas donde a su modo se ejercita el arte pictórico monumental ya que apenas le dejan espacio para su desarrollo los escasos lienzos de pared que median entre los referidos vanos en las iglesias suntuosas. Pero en las más humildes se sustituyen las vidrieras por láminas de piedra translúcida y aun tal vez por encerados.</a:t>
            </a:r>
            <a:endParaRPr lang="es-MX" dirty="0" smtClean="0"/>
          </a:p>
          <a:p>
            <a:endParaRPr lang="es-MX" dirty="0"/>
          </a:p>
        </p:txBody>
      </p:sp>
      <p:pic>
        <p:nvPicPr>
          <p:cNvPr id="6" name="5 Marcador de contenido" descr="Vidrieras góticas">
            <a:hlinkClick r:id="rId4" tooltip="&quot;Vidrieras góticas&quot;"/>
          </p:cNvPr>
          <p:cNvPicPr>
            <a:picLocks noGrp="1"/>
          </p:cNvPicPr>
          <p:nvPr>
            <p:ph sz="quarter" idx="2"/>
          </p:nvPr>
        </p:nvPicPr>
        <p:blipFill>
          <a:blip r:embed="rId5" cstate="print"/>
          <a:srcRect/>
          <a:stretch>
            <a:fillRect/>
          </a:stretch>
        </p:blipFill>
        <p:spPr bwMode="auto">
          <a:xfrm>
            <a:off x="4572000" y="188640"/>
            <a:ext cx="2664296" cy="3528392"/>
          </a:xfrm>
          <a:prstGeom prst="rect">
            <a:avLst/>
          </a:prstGeom>
          <a:noFill/>
          <a:ln w="9525">
            <a:noFill/>
            <a:miter lim="800000"/>
            <a:headEnd/>
            <a:tailEnd/>
          </a:ln>
        </p:spPr>
      </p:pic>
      <p:pic>
        <p:nvPicPr>
          <p:cNvPr id="7" name="6 Imagen" descr="Rosetón de la catedral de Meaux">
            <a:hlinkClick r:id="rId6" tooltip="&quot;Rosetón de la catedral de Meaux&quot;"/>
          </p:cNvPr>
          <p:cNvPicPr/>
          <p:nvPr/>
        </p:nvPicPr>
        <p:blipFill>
          <a:blip r:embed="rId7" cstate="print"/>
          <a:srcRect/>
          <a:stretch>
            <a:fillRect/>
          </a:stretch>
        </p:blipFill>
        <p:spPr bwMode="auto">
          <a:xfrm>
            <a:off x="6228184" y="4077072"/>
            <a:ext cx="2286000" cy="23336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PUERTAS</a:t>
            </a:r>
            <a:endParaRPr lang="es-MX" dirty="0"/>
          </a:p>
        </p:txBody>
      </p:sp>
      <p:sp>
        <p:nvSpPr>
          <p:cNvPr id="3" name="2 Marcador de contenido"/>
          <p:cNvSpPr>
            <a:spLocks noGrp="1"/>
          </p:cNvSpPr>
          <p:nvPr>
            <p:ph sz="quarter" idx="1"/>
          </p:nvPr>
        </p:nvSpPr>
        <p:spPr>
          <a:xfrm>
            <a:off x="609600" y="1589566"/>
            <a:ext cx="3886200" cy="5268434"/>
          </a:xfrm>
        </p:spPr>
        <p:txBody>
          <a:bodyPr>
            <a:normAutofit/>
          </a:bodyPr>
          <a:lstStyle/>
          <a:p>
            <a:r>
              <a:rPr lang="es-ES" sz="1600" dirty="0" smtClean="0"/>
              <a:t>En las puertas y la fachada despliega el arte gótico toda su magnificencia y su concepción teológica. La portada gótica admite la misma composición fundamental de forma abocinada, que la románica pero se multiplican las arquivoltas y se añade una mayor elevación de líneas con más riqueza y finura escultórica guardando siempre en arcos y adornos la forma propia del nuevo estilo. Encima de la puerta suele colocarse un elevado </a:t>
            </a:r>
            <a:r>
              <a:rPr lang="es-ES" sz="1600" u="sng" dirty="0" smtClean="0">
                <a:hlinkClick r:id="rId2"/>
              </a:rPr>
              <a:t>gablete</a:t>
            </a:r>
            <a:r>
              <a:rPr lang="es-ES" sz="1600" dirty="0" smtClean="0"/>
              <a:t>.</a:t>
            </a:r>
            <a:endParaRPr lang="es-MX" sz="1600" dirty="0" smtClean="0"/>
          </a:p>
          <a:p>
            <a:r>
              <a:rPr lang="es-ES" sz="1600" dirty="0" smtClean="0"/>
              <a:t>Las portadas más suntuosas llevan imágenes de apóstoles y de otros santos bajo doseletes entre las columnillas (y a menudo, también otras menores entre las </a:t>
            </a:r>
            <a:r>
              <a:rPr lang="es-ES" sz="1600" u="sng" dirty="0" smtClean="0">
                <a:hlinkClick r:id="rId3" tooltip="Arquivolta"/>
              </a:rPr>
              <a:t>arquivoltas</a:t>
            </a:r>
            <a:r>
              <a:rPr lang="es-ES" sz="1600" dirty="0" smtClean="0"/>
              <a:t>) flanqueando el ingreso el cual está dividido por un </a:t>
            </a:r>
            <a:r>
              <a:rPr lang="es-ES" sz="1600" u="sng" dirty="0" smtClean="0">
                <a:hlinkClick r:id="rId4"/>
              </a:rPr>
              <a:t>parteluz</a:t>
            </a:r>
            <a:r>
              <a:rPr lang="es-ES" sz="1600" dirty="0" smtClean="0"/>
              <a:t> que sirve de apoyo a una estatua de la </a:t>
            </a:r>
            <a:r>
              <a:rPr lang="es-ES" sz="1600" u="sng" dirty="0" smtClean="0">
                <a:hlinkClick r:id="rId5" tooltip="Virgen María"/>
              </a:rPr>
              <a:t>Virgen María</a:t>
            </a:r>
            <a:r>
              <a:rPr lang="es-ES" sz="1600" dirty="0" smtClean="0"/>
              <a:t> o del titular de la iglesia</a:t>
            </a:r>
            <a:endParaRPr lang="es-MX" sz="1600" dirty="0" smtClean="0"/>
          </a:p>
        </p:txBody>
      </p:sp>
      <p:pic>
        <p:nvPicPr>
          <p:cNvPr id="5" name="4 Marcador de contenido" descr="0097_gotico_06.jpg"/>
          <p:cNvPicPr>
            <a:picLocks noGrp="1" noChangeAspect="1"/>
          </p:cNvPicPr>
          <p:nvPr>
            <p:ph sz="quarter" idx="2"/>
          </p:nvPr>
        </p:nvPicPr>
        <p:blipFill>
          <a:blip r:embed="rId6" cstate="print"/>
          <a:stretch>
            <a:fillRect/>
          </a:stretch>
        </p:blipFill>
        <p:spPr>
          <a:xfrm>
            <a:off x="4959350" y="2306638"/>
            <a:ext cx="3657600" cy="3136900"/>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endParaRPr lang="es-MX"/>
          </a:p>
        </p:txBody>
      </p:sp>
      <p:sp>
        <p:nvSpPr>
          <p:cNvPr id="3" name="2 Marcador de contenido"/>
          <p:cNvSpPr>
            <a:spLocks noGrp="1"/>
          </p:cNvSpPr>
          <p:nvPr>
            <p:ph sz="quarter" idx="1"/>
          </p:nvPr>
        </p:nvSpPr>
        <p:spPr>
          <a:xfrm>
            <a:off x="609600" y="1589566"/>
            <a:ext cx="3886200" cy="5079793"/>
          </a:xfrm>
        </p:spPr>
        <p:txBody>
          <a:bodyPr>
            <a:normAutofit fontScale="62500" lnSpcReduction="20000"/>
          </a:bodyPr>
          <a:lstStyle/>
          <a:p>
            <a:r>
              <a:rPr lang="es-ES" dirty="0" smtClean="0"/>
              <a:t>Las iglesias del Cister y otras menores que se modela a imitación suya carecen de imaginería en la portada, la cual se compone del grande </a:t>
            </a:r>
            <a:r>
              <a:rPr lang="es-ES" u="sng" dirty="0" smtClean="0">
                <a:hlinkClick r:id="rId2" tooltip="Arco abocinado"/>
              </a:rPr>
              <a:t>arco abocinado</a:t>
            </a:r>
            <a:r>
              <a:rPr lang="es-ES" dirty="0" smtClean="0"/>
              <a:t> y decorado con simples baquetones y alguna ornamentación vegetal o geométrica. La finura en la ejecución de la obra escultórica y la multiplicación progresiva de las columnillas y molduras con el adelgazamiento de ellas, denuncian mejor que otras las señales de la época de la construcción de las portadas. Pero las del último periodo desde mediados del </a:t>
            </a:r>
            <a:r>
              <a:rPr lang="es-ES" u="sng" dirty="0" smtClean="0">
                <a:hlinkClick r:id="rId3"/>
              </a:rPr>
              <a:t>siglo XV</a:t>
            </a:r>
            <a:r>
              <a:rPr lang="es-ES" dirty="0" smtClean="0"/>
              <a:t> se reconocen sobre todo por la multitud y pequeñez de los detalles por la arquivolta conopial, cargada de frondas retorcidas y por otros ornamentos de la época.</a:t>
            </a:r>
            <a:endParaRPr lang="es-MX" dirty="0" smtClean="0"/>
          </a:p>
          <a:p>
            <a:endParaRPr lang="es-MX" dirty="0"/>
          </a:p>
        </p:txBody>
      </p:sp>
      <p:pic>
        <p:nvPicPr>
          <p:cNvPr id="6" name="5 Marcador de contenido" descr="http://upload.wikimedia.org/wikipedia/commons/thumb/0/00/Le%C3%B2n_Cat%C3%A9dral_porte.jpg/220px-Le%C3%B2n_Cat%C3%A9dral_porte.jpg">
            <a:hlinkClick r:id="rId4"/>
          </p:cNvPr>
          <p:cNvPicPr>
            <a:picLocks noGrp="1"/>
          </p:cNvPicPr>
          <p:nvPr>
            <p:ph sz="quarter" idx="2"/>
          </p:nvPr>
        </p:nvPicPr>
        <p:blipFill>
          <a:blip r:embed="rId5" cstate="print"/>
          <a:srcRect/>
          <a:stretch>
            <a:fillRect/>
          </a:stretch>
        </p:blipFill>
        <p:spPr bwMode="auto">
          <a:xfrm>
            <a:off x="4716016" y="260648"/>
            <a:ext cx="2448272" cy="3672408"/>
          </a:xfrm>
          <a:prstGeom prst="rect">
            <a:avLst/>
          </a:prstGeom>
          <a:noFill/>
          <a:ln w="9525">
            <a:noFill/>
            <a:miter lim="800000"/>
            <a:headEnd/>
            <a:tailEnd/>
          </a:ln>
        </p:spPr>
      </p:pic>
      <p:pic>
        <p:nvPicPr>
          <p:cNvPr id="7" name="6 Imagen" descr="http://upload.wikimedia.org/wikipedia/commons/thumb/3/3b/Veruela_-_Portada_de_iglesia_abacial.jpg/220px-Veruela_-_Portada_de_iglesia_abacial.jpg">
            <a:hlinkClick r:id="rId6"/>
          </p:cNvPr>
          <p:cNvPicPr/>
          <p:nvPr/>
        </p:nvPicPr>
        <p:blipFill>
          <a:blip r:embed="rId7" cstate="print"/>
          <a:srcRect/>
          <a:stretch>
            <a:fillRect/>
          </a:stretch>
        </p:blipFill>
        <p:spPr bwMode="auto">
          <a:xfrm>
            <a:off x="6588224" y="3717032"/>
            <a:ext cx="2095500" cy="27908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ESTRUCTURA GENERAL</a:t>
            </a:r>
            <a:endParaRPr lang="es-MX" dirty="0"/>
          </a:p>
        </p:txBody>
      </p:sp>
      <p:sp>
        <p:nvSpPr>
          <p:cNvPr id="3" name="2 Marcador de contenido"/>
          <p:cNvSpPr>
            <a:spLocks noGrp="1"/>
          </p:cNvSpPr>
          <p:nvPr>
            <p:ph sz="quarter" idx="1"/>
          </p:nvPr>
        </p:nvSpPr>
        <p:spPr/>
        <p:txBody>
          <a:bodyPr>
            <a:normAutofit fontScale="70000" lnSpcReduction="20000"/>
          </a:bodyPr>
          <a:lstStyle/>
          <a:p>
            <a:r>
              <a:rPr lang="es-ES" dirty="0" smtClean="0"/>
              <a:t>El nuevo sistema constructivo, eficiente y ligero en su conjunto, permitió elevar los edificios hasta alturas inimaginables, colmando una de las aspiraciones históricas tanto de la </a:t>
            </a:r>
            <a:r>
              <a:rPr lang="es-ES" u="sng" dirty="0" smtClean="0">
                <a:hlinkClick r:id="rId2"/>
              </a:rPr>
              <a:t>arquitectura</a:t>
            </a:r>
            <a:r>
              <a:rPr lang="es-ES" dirty="0" smtClean="0"/>
              <a:t> como de la </a:t>
            </a:r>
            <a:r>
              <a:rPr lang="es-ES" u="sng" dirty="0" smtClean="0">
                <a:hlinkClick r:id="rId3"/>
              </a:rPr>
              <a:t>religión</a:t>
            </a:r>
            <a:r>
              <a:rPr lang="es-ES" dirty="0" smtClean="0"/>
              <a:t>.</a:t>
            </a:r>
            <a:endParaRPr lang="es-MX" dirty="0" smtClean="0"/>
          </a:p>
          <a:p>
            <a:r>
              <a:rPr lang="es-ES" dirty="0" smtClean="0"/>
              <a:t>La estructura general interior de una iglesia gótica se infiere de todo lo dicho sobre la planta, bóvedas y pilares, siendo de notar que el paramento lateral en las grandes iglesias se halla dividido en siete zonas:</a:t>
            </a:r>
            <a:endParaRPr lang="es-MX" dirty="0" smtClean="0"/>
          </a:p>
          <a:p>
            <a:pPr lvl="0"/>
            <a:r>
              <a:rPr lang="es-ES" dirty="0" smtClean="0"/>
              <a:t>la </a:t>
            </a:r>
            <a:r>
              <a:rPr lang="es-ES" i="1" dirty="0" smtClean="0"/>
              <a:t>inferior</a:t>
            </a:r>
            <a:r>
              <a:rPr lang="es-ES" dirty="0" smtClean="0"/>
              <a:t> consta de la arcada que separa las naves laterales o las capillas</a:t>
            </a:r>
            <a:endParaRPr lang="es-MX" dirty="0" smtClean="0"/>
          </a:p>
          <a:p>
            <a:pPr lvl="0"/>
            <a:r>
              <a:rPr lang="es-ES" dirty="0" smtClean="0"/>
              <a:t>la </a:t>
            </a:r>
            <a:r>
              <a:rPr lang="es-ES" i="1" dirty="0" smtClean="0"/>
              <a:t>media</a:t>
            </a:r>
            <a:r>
              <a:rPr lang="es-ES" dirty="0" smtClean="0"/>
              <a:t>, formada por el triforio que en el estilo gótico es mucho más estrecho que en el románico</a:t>
            </a:r>
            <a:endParaRPr lang="es-MX" dirty="0" smtClean="0"/>
          </a:p>
          <a:p>
            <a:pPr lvl="0"/>
            <a:r>
              <a:rPr lang="es-ES" dirty="0" smtClean="0"/>
              <a:t>la </a:t>
            </a:r>
            <a:r>
              <a:rPr lang="es-ES" i="1" dirty="0" smtClean="0"/>
              <a:t>superior</a:t>
            </a:r>
            <a:r>
              <a:rPr lang="es-ES" dirty="0" smtClean="0"/>
              <a:t> que contiene los grandes ventanales, el </a:t>
            </a:r>
            <a:r>
              <a:rPr lang="es-ES" u="sng" dirty="0" smtClean="0">
                <a:hlinkClick r:id="rId4"/>
              </a:rPr>
              <a:t>claristorio</a:t>
            </a:r>
            <a:endParaRPr lang="es-MX" dirty="0" smtClean="0"/>
          </a:p>
          <a:p>
            <a:pPr lvl="0"/>
            <a:r>
              <a:rPr lang="es-ES" dirty="0" smtClean="0"/>
              <a:t>la </a:t>
            </a:r>
            <a:r>
              <a:rPr lang="es-ES" i="1" dirty="0" smtClean="0"/>
              <a:t>media superior</a:t>
            </a:r>
            <a:endParaRPr lang="es-MX" dirty="0" smtClean="0"/>
          </a:p>
          <a:p>
            <a:pPr lvl="0"/>
            <a:r>
              <a:rPr lang="es-ES" dirty="0" smtClean="0"/>
              <a:t>la </a:t>
            </a:r>
            <a:r>
              <a:rPr lang="es-ES" i="1" dirty="0" smtClean="0"/>
              <a:t>media inferior</a:t>
            </a:r>
            <a:endParaRPr lang="es-MX" dirty="0" smtClean="0"/>
          </a:p>
          <a:p>
            <a:pPr lvl="0"/>
            <a:r>
              <a:rPr lang="es-ES" dirty="0" smtClean="0"/>
              <a:t>la </a:t>
            </a:r>
            <a:r>
              <a:rPr lang="es-ES" i="1" dirty="0" smtClean="0"/>
              <a:t>intermedia</a:t>
            </a:r>
            <a:endParaRPr lang="es-MX" dirty="0" smtClean="0"/>
          </a:p>
          <a:p>
            <a:pPr lvl="0"/>
            <a:r>
              <a:rPr lang="es-ES" dirty="0" smtClean="0"/>
              <a:t>la </a:t>
            </a:r>
            <a:r>
              <a:rPr lang="es-ES" i="1" dirty="0" smtClean="0"/>
              <a:t>continental</a:t>
            </a:r>
            <a:r>
              <a:rPr lang="es-ES" dirty="0" smtClean="0"/>
              <a:t>.</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ARQUITECTURA GOTICA 4 - CORAZON DE VAMPIRO.jpg"/>
          <p:cNvPicPr>
            <a:picLocks noGrp="1" noChangeAspect="1"/>
          </p:cNvPicPr>
          <p:nvPr>
            <p:ph sz="quarter" idx="1"/>
          </p:nvPr>
        </p:nvPicPr>
        <p:blipFill>
          <a:blip r:embed="rId2" cstate="print"/>
          <a:stretch>
            <a:fillRect/>
          </a:stretch>
        </p:blipFill>
        <p:spPr>
          <a:xfrm>
            <a:off x="611560" y="332656"/>
            <a:ext cx="7642125" cy="5731594"/>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77500" lnSpcReduction="20000"/>
          </a:bodyPr>
          <a:lstStyle/>
          <a:p>
            <a:r>
              <a:rPr lang="es-ES" dirty="0" smtClean="0"/>
              <a:t>Unas iglesias alzan todas sus bóvedas a igual altura (o al menos la nave central y laterales inmediatas) y otras (lo más común) presentan mucho más bajas las naves laterales lanzándose por encima de éstas los arbotantes. El exterior del edificio suele acusar la estructura interna de modo que la fachada viene a ser como una sección transversal de las naves. El </a:t>
            </a:r>
            <a:r>
              <a:rPr lang="es-ES" dirty="0" err="1" smtClean="0"/>
              <a:t>imafronte</a:t>
            </a:r>
            <a:r>
              <a:rPr lang="es-ES" dirty="0" smtClean="0"/>
              <a:t> se constituye por las tres hermosas portadas correspondientes a las tres naves y entre ellas, los contrafuertes que resisten el empuje de las arcadas. Encima de las puertas corre una galería que responde a los triforios interiores. Se abre más arriba un rosetón calado y remata el frontispicio en gablete o en ático de hermosa </a:t>
            </a:r>
            <a:r>
              <a:rPr lang="es-ES" u="sng" dirty="0" smtClean="0">
                <a:hlinkClick r:id="rId2"/>
              </a:rPr>
              <a:t>crestería</a:t>
            </a:r>
            <a:r>
              <a:rPr lang="es-ES" dirty="0" smtClean="0"/>
              <a:t>. Las empinadas torres, con sus atrevidas flechas que terminan y guardan los costados de la fachada; los pináculos y doseletes que animan el contrafuerte; las estatuas y relieves que pueblan las entradas y los </a:t>
            </a:r>
            <a:r>
              <a:rPr lang="es-ES" u="sng" dirty="0" smtClean="0">
                <a:hlinkClick r:id="rId3" tooltip="Tímpano (arquitectura)"/>
              </a:rPr>
              <a:t>tímpanos</a:t>
            </a:r>
            <a:r>
              <a:rPr lang="es-ES" dirty="0" smtClean="0"/>
              <a:t>. Todo, en fin, contribuye a causar la impresión de una religiosidad sublime.</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ELEMENTOS SECUNDARIOS</a:t>
            </a:r>
            <a:endParaRPr lang="es-MX" dirty="0"/>
          </a:p>
        </p:txBody>
      </p:sp>
      <p:sp>
        <p:nvSpPr>
          <p:cNvPr id="3" name="2 Marcador de contenido"/>
          <p:cNvSpPr>
            <a:spLocks noGrp="1"/>
          </p:cNvSpPr>
          <p:nvPr>
            <p:ph sz="quarter" idx="1"/>
          </p:nvPr>
        </p:nvSpPr>
        <p:spPr/>
        <p:txBody>
          <a:bodyPr>
            <a:normAutofit fontScale="62500" lnSpcReduction="20000"/>
          </a:bodyPr>
          <a:lstStyle/>
          <a:p>
            <a:r>
              <a:rPr lang="es-ES" dirty="0" smtClean="0"/>
              <a:t>Entre los miembros secundarios de un edificios gótico son notables por lo característico de su forma:</a:t>
            </a:r>
            <a:endParaRPr lang="es-MX" dirty="0" smtClean="0"/>
          </a:p>
          <a:p>
            <a:r>
              <a:rPr lang="es-ES" u="sng" dirty="0" smtClean="0">
                <a:hlinkClick r:id="rId2"/>
              </a:rPr>
              <a:t>Ménsula</a:t>
            </a:r>
            <a:r>
              <a:rPr lang="es-ES" dirty="0" smtClean="0"/>
              <a:t> con ángel músico, claustro de la iglesia de Santa María la Real, </a:t>
            </a:r>
            <a:r>
              <a:rPr lang="es-ES" u="sng" dirty="0" err="1" smtClean="0">
                <a:hlinkClick r:id="rId3"/>
              </a:rPr>
              <a:t>Sasamón</a:t>
            </a:r>
            <a:r>
              <a:rPr lang="es-ES" dirty="0" smtClean="0"/>
              <a:t>, </a:t>
            </a:r>
            <a:r>
              <a:rPr lang="es-ES" u="sng" dirty="0" smtClean="0">
                <a:hlinkClick r:id="rId4"/>
              </a:rPr>
              <a:t>provincia de Burgos</a:t>
            </a:r>
            <a:r>
              <a:rPr lang="es-ES" dirty="0" smtClean="0"/>
              <a:t>, </a:t>
            </a:r>
            <a:r>
              <a:rPr lang="es-ES" u="sng" dirty="0" smtClean="0">
                <a:hlinkClick r:id="rId5"/>
              </a:rPr>
              <a:t>España</a:t>
            </a:r>
            <a:r>
              <a:rPr lang="es-ES" dirty="0" smtClean="0"/>
              <a:t>.</a:t>
            </a:r>
            <a:endParaRPr lang="es-MX" dirty="0" smtClean="0"/>
          </a:p>
          <a:p>
            <a:pPr lvl="0"/>
            <a:r>
              <a:rPr lang="es-ES" i="1" dirty="0" smtClean="0"/>
              <a:t>apoyos</a:t>
            </a:r>
            <a:r>
              <a:rPr lang="es-ES" dirty="0" smtClean="0"/>
              <a:t>, a modo de repisa, ya sola ya con una media columna encima de ella, adosados a cierta altura de los muros, sostienen los arcos y los nervios que parten como arrancando del muro, según se observa sobre todo en la arquitectura cisterciense</a:t>
            </a:r>
            <a:endParaRPr lang="es-MX" dirty="0" smtClean="0"/>
          </a:p>
          <a:p>
            <a:pPr lvl="0"/>
            <a:r>
              <a:rPr lang="es-ES" i="1" dirty="0" smtClean="0"/>
              <a:t>repisas</a:t>
            </a:r>
            <a:r>
              <a:rPr lang="es-ES" dirty="0" smtClean="0"/>
              <a:t> y </a:t>
            </a:r>
            <a:r>
              <a:rPr lang="es-ES" i="1" dirty="0" smtClean="0"/>
              <a:t>doseletes</a:t>
            </a:r>
            <a:r>
              <a:rPr lang="es-ES" dirty="0" smtClean="0"/>
              <a:t> para estatuas que en los siglos XII y XIII suelen llevar figuras de castillitos, en el </a:t>
            </a:r>
            <a:r>
              <a:rPr lang="es-ES" u="sng" dirty="0" smtClean="0">
                <a:hlinkClick r:id="rId6"/>
              </a:rPr>
              <a:t>siglo XIV</a:t>
            </a:r>
            <a:r>
              <a:rPr lang="es-ES" dirty="0" smtClean="0"/>
              <a:t> semejan boveditas de crucería con pequeños gabletes y en el XV se adornan con calados flamígeros y arquitos conopiales o se terminan por una elevada torrecilla y altos gabletes</a:t>
            </a:r>
            <a:endParaRPr lang="es-MX" dirty="0" smtClean="0"/>
          </a:p>
          <a:p>
            <a:pPr lvl="0"/>
            <a:r>
              <a:rPr lang="es-ES" i="1" dirty="0" smtClean="0"/>
              <a:t>antepechos</a:t>
            </a:r>
            <a:r>
              <a:rPr lang="es-ES" dirty="0" smtClean="0"/>
              <a:t> para </a:t>
            </a:r>
            <a:r>
              <a:rPr lang="es-ES" u="sng" dirty="0" smtClean="0">
                <a:hlinkClick r:id="rId7" tooltip="Triforio"/>
              </a:rPr>
              <a:t>triforios</a:t>
            </a:r>
            <a:r>
              <a:rPr lang="es-ES" dirty="0" smtClean="0"/>
              <a:t> y galerías que al principio constan de </a:t>
            </a:r>
            <a:r>
              <a:rPr lang="es-ES" dirty="0" err="1" smtClean="0"/>
              <a:t>arcaditas</a:t>
            </a:r>
            <a:r>
              <a:rPr lang="es-ES" dirty="0" smtClean="0"/>
              <a:t> ojivales y después tienen la forma de </a:t>
            </a:r>
            <a:r>
              <a:rPr lang="es-ES" u="sng" dirty="0" smtClean="0">
                <a:hlinkClick r:id="rId8" tooltip="Pretil (aún no redactado)"/>
              </a:rPr>
              <a:t>pretil</a:t>
            </a:r>
            <a:r>
              <a:rPr lang="es-ES" dirty="0" smtClean="0"/>
              <a:t> con calados propios de la época</a:t>
            </a:r>
            <a:endParaRPr lang="es-MX" dirty="0" smtClean="0"/>
          </a:p>
          <a:p>
            <a:r>
              <a:rPr lang="es-ES" i="1" u="sng" dirty="0" smtClean="0">
                <a:hlinkClick r:id="rId9" tooltip="Pináculo"/>
              </a:rPr>
              <a:t>pináculos</a:t>
            </a:r>
            <a:r>
              <a:rPr lang="es-ES" i="1" dirty="0" smtClean="0"/>
              <a:t>, </a:t>
            </a:r>
            <a:r>
              <a:rPr lang="es-ES" i="1" u="sng" dirty="0" smtClean="0">
                <a:hlinkClick r:id="rId10" tooltip="Chapitel"/>
              </a:rPr>
              <a:t>agujas</a:t>
            </a:r>
            <a:r>
              <a:rPr lang="es-ES" i="1" dirty="0" smtClean="0"/>
              <a:t>, </a:t>
            </a:r>
            <a:r>
              <a:rPr lang="es-ES" i="1" u="sng" dirty="0" smtClean="0">
                <a:hlinkClick r:id="rId11" tooltip="Gárgola"/>
              </a:rPr>
              <a:t>gárgolas</a:t>
            </a:r>
            <a:r>
              <a:rPr lang="es-ES" i="1" dirty="0" smtClean="0"/>
              <a:t>, </a:t>
            </a:r>
            <a:r>
              <a:rPr lang="es-ES" i="1" u="sng" dirty="0" smtClean="0">
                <a:hlinkClick r:id="rId12" tooltip="Cairel (aún no redactado)"/>
              </a:rPr>
              <a:t>caireles</a:t>
            </a:r>
            <a:r>
              <a:rPr lang="es-ES" i="1" dirty="0" smtClean="0"/>
              <a:t>, </a:t>
            </a:r>
            <a:r>
              <a:rPr lang="es-ES" i="1" u="sng" dirty="0" smtClean="0">
                <a:hlinkClick r:id="rId13"/>
              </a:rPr>
              <a:t>crestería</a:t>
            </a:r>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pic>
        <p:nvPicPr>
          <p:cNvPr id="4" name="3 Marcador de contenido" descr="arcbot2.jpg"/>
          <p:cNvPicPr>
            <a:picLocks noGrp="1" noChangeAspect="1"/>
          </p:cNvPicPr>
          <p:nvPr>
            <p:ph sz="quarter" idx="1"/>
          </p:nvPr>
        </p:nvPicPr>
        <p:blipFill>
          <a:blip r:embed="rId2" cstate="print"/>
          <a:stretch>
            <a:fillRect/>
          </a:stretch>
        </p:blipFill>
        <p:spPr>
          <a:xfrm>
            <a:off x="611560" y="188640"/>
            <a:ext cx="3816424" cy="6243670"/>
          </a:xfrm>
        </p:spPr>
      </p:pic>
      <p:pic>
        <p:nvPicPr>
          <p:cNvPr id="5" name="4 Imagen" descr="ARBOTANTE3.jpg"/>
          <p:cNvPicPr>
            <a:picLocks noChangeAspect="1"/>
          </p:cNvPicPr>
          <p:nvPr/>
        </p:nvPicPr>
        <p:blipFill>
          <a:blip r:embed="rId3" cstate="print"/>
          <a:stretch>
            <a:fillRect/>
          </a:stretch>
        </p:blipFill>
        <p:spPr>
          <a:xfrm>
            <a:off x="5292080" y="1700808"/>
            <a:ext cx="3067050" cy="381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pPr algn="r"/>
            <a:r>
              <a:rPr lang="es-MX" dirty="0" smtClean="0"/>
              <a:t>ARQUITECTURA ROMANICA</a:t>
            </a:r>
            <a:endParaRPr lang="es-MX" dirty="0"/>
          </a:p>
        </p:txBody>
      </p:sp>
      <p:sp>
        <p:nvSpPr>
          <p:cNvPr id="5" name="4 Subtítulo"/>
          <p:cNvSpPr>
            <a:spLocks noGrp="1"/>
          </p:cNvSpPr>
          <p:nvPr>
            <p:ph type="subTitle" idx="1"/>
          </p:nvPr>
        </p:nvSpPr>
        <p:spPr/>
        <p:txBody>
          <a:bodyPr/>
          <a:lstStyle/>
          <a:p>
            <a:endParaRPr lang="es-MX"/>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ORNAMENTACIÓN</a:t>
            </a:r>
            <a:endParaRPr lang="es-MX" dirty="0"/>
          </a:p>
        </p:txBody>
      </p:sp>
      <p:sp>
        <p:nvSpPr>
          <p:cNvPr id="3" name="2 Marcador de contenido"/>
          <p:cNvSpPr>
            <a:spLocks noGrp="1"/>
          </p:cNvSpPr>
          <p:nvPr>
            <p:ph sz="quarter" idx="1"/>
          </p:nvPr>
        </p:nvSpPr>
        <p:spPr/>
        <p:txBody>
          <a:bodyPr>
            <a:normAutofit fontScale="62500" lnSpcReduction="20000"/>
          </a:bodyPr>
          <a:lstStyle/>
          <a:p>
            <a:r>
              <a:rPr lang="es-ES" dirty="0" smtClean="0"/>
              <a:t>La ornamentación gótica se funda en la construcción y sirve para acentuar más los elementos de ésta. Los motivos más comunes y propios, en el terreno escultórico, son en los comienzos del estilo gótico, sobre todo, en el periodo de transición los adornos geométricos heredados del estilo románico, </a:t>
            </a:r>
            <a:r>
              <a:rPr lang="es-ES" u="sng" dirty="0" smtClean="0">
                <a:hlinkClick r:id="rId2" tooltip="Moldura"/>
              </a:rPr>
              <a:t>molduras</a:t>
            </a:r>
            <a:r>
              <a:rPr lang="es-ES" dirty="0" smtClean="0"/>
              <a:t> y calados geométricos que nacen del propio arco. La utilización del arco conopial en el siglo XV permite una amplia utilización de la curva y </a:t>
            </a:r>
            <a:r>
              <a:rPr lang="es-ES" dirty="0" err="1" smtClean="0"/>
              <a:t>contracurva</a:t>
            </a:r>
            <a:r>
              <a:rPr lang="es-ES" dirty="0" smtClean="0"/>
              <a:t> en la ornamentación.</a:t>
            </a:r>
            <a:endParaRPr lang="es-MX" dirty="0" smtClean="0"/>
          </a:p>
          <a:p>
            <a:r>
              <a:rPr lang="es-ES" dirty="0" smtClean="0"/>
              <a:t>La parte más novedosa en cuanto a la decoración viene de la flora y fauna local que se interpreta en forma estilizada durante los siglos XII y primera mitad del XIII. La naturaleza se interpreta con bastante realismo y en este último siglo se propende a las formas retorcidas. El trébol, la hiedra retorcida, los brotes de vid, las hojas de roble o de encina se encaraman por los arcos y las agujas de los edificios góticos, asociándose al nuevo estilo. Posteriormente se abandonan para dar lugar a las </a:t>
            </a:r>
            <a:r>
              <a:rPr lang="es-ES" u="sng" dirty="0" smtClean="0">
                <a:hlinkClick r:id="rId3" tooltip="Fronda (Arquitectura)"/>
              </a:rPr>
              <a:t>frondas</a:t>
            </a:r>
            <a:r>
              <a:rPr lang="es-ES" dirty="0" smtClean="0"/>
              <a:t>, cardinas (hojas de </a:t>
            </a:r>
            <a:r>
              <a:rPr lang="es-ES" u="sng" dirty="0" smtClean="0">
                <a:hlinkClick r:id="rId4"/>
              </a:rPr>
              <a:t>cardo</a:t>
            </a:r>
            <a:r>
              <a:rPr lang="es-ES" dirty="0" smtClean="0"/>
              <a:t>), </a:t>
            </a:r>
            <a:r>
              <a:rPr lang="es-ES" u="sng" dirty="0" smtClean="0">
                <a:hlinkClick r:id="rId5" tooltip="Grumo"/>
              </a:rPr>
              <a:t>grumos</a:t>
            </a:r>
            <a:r>
              <a:rPr lang="es-ES" dirty="0" smtClean="0"/>
              <a:t>, trifolios, cuadrifolios, etc. En el arte clásico, solo dos o tres plantas, el acanto, la hiedra y el laurel, habían tenido aceptación en el repertorio decorativo, pero el gótico se vale de todas las especies del reino vegetal y reproduce también pájaros y hasta seres fantásticos, monstruos que una veces están derechos como guardianes en los alto de balaustradas y otras agazapados condenados a servir de gárgolas para arrojar el agua de las lluvias recogidas en los tejados.</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
          </p:nvPr>
        </p:nvSpPr>
        <p:spPr/>
        <p:txBody>
          <a:bodyPr>
            <a:normAutofit fontScale="77500" lnSpcReduction="20000"/>
          </a:bodyPr>
          <a:lstStyle/>
          <a:p>
            <a:r>
              <a:rPr lang="es-ES" dirty="0" smtClean="0"/>
              <a:t>Las molduras góticas se distinguen de las grecorromanas en que no ofrecen corte o sección circular como éstas sino </a:t>
            </a:r>
            <a:r>
              <a:rPr lang="es-ES" dirty="0" err="1" smtClean="0"/>
              <a:t>semielíptica</a:t>
            </a:r>
            <a:r>
              <a:rPr lang="es-ES" dirty="0" smtClean="0"/>
              <a:t>, piriforme, cordiforme, etc. todo para que a la vista aparezcan muy tenues y casi aéreos los arcos y demás miembros que se molduran.</a:t>
            </a:r>
            <a:endParaRPr lang="es-MX" dirty="0" smtClean="0"/>
          </a:p>
          <a:p>
            <a:r>
              <a:rPr lang="es-ES" dirty="0" smtClean="0"/>
              <a:t>La decoración pictórica de varios de los mencionados elementos debió ser en su tiempo común pero ha llegado escasa a nuestros días. Con frecuencia se pintaban las esculturas de las portadas, </a:t>
            </a:r>
            <a:r>
              <a:rPr lang="es-ES" u="sng" dirty="0" smtClean="0">
                <a:hlinkClick r:id="rId2" tooltip="Sepulcro"/>
              </a:rPr>
              <a:t>sepulcros</a:t>
            </a:r>
            <a:r>
              <a:rPr lang="es-ES" dirty="0" smtClean="0"/>
              <a:t>, capiteles, claves de bóvedas, nervios de éstas y más la techumbre si se hacía de madera. Y aunque fueron poco abundantes los cuadros de figuras en los muros, se suplieron en gran parte por las vidrieras policromadas. En muchos edificios de España, participando más o menos en la arquitectura mudéjar se usó la decoración de </a:t>
            </a:r>
            <a:r>
              <a:rPr lang="es-ES" u="sng" dirty="0" smtClean="0">
                <a:hlinkClick r:id="rId3" tooltip="Azulejo"/>
              </a:rPr>
              <a:t>azulejos</a:t>
            </a:r>
            <a:r>
              <a:rPr lang="es-ES" dirty="0" smtClean="0"/>
              <a:t> en </a:t>
            </a:r>
            <a:r>
              <a:rPr lang="es-ES" u="sng" dirty="0" smtClean="0">
                <a:hlinkClick r:id="rId4" tooltip="Friso"/>
              </a:rPr>
              <a:t>frisos</a:t>
            </a:r>
            <a:r>
              <a:rPr lang="es-ES" dirty="0" smtClean="0"/>
              <a:t> y </a:t>
            </a:r>
            <a:r>
              <a:rPr lang="es-ES" u="sng" dirty="0" smtClean="0">
                <a:hlinkClick r:id="rId5" tooltip="Zócalo"/>
              </a:rPr>
              <a:t>zócalos</a:t>
            </a:r>
            <a:r>
              <a:rPr lang="es-ES" dirty="0" smtClean="0"/>
              <a:t>.</a:t>
            </a:r>
            <a:endParaRPr lang="es-MX" dirty="0" smtClean="0"/>
          </a:p>
          <a:p>
            <a:endParaRPr lang="es-MX"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pic>
        <p:nvPicPr>
          <p:cNvPr id="4" name="il_fi" descr="http://upload.wikimedia.org/wikipedia/commons/thumb/1/1c/Penture.porte.Sainte.Anne.Notre.Dame.Paris.png/180px-Penture.porte.Sainte.Anne.Notre.Dame.Paris.png"/>
          <p:cNvPicPr>
            <a:picLocks noGrp="1"/>
          </p:cNvPicPr>
          <p:nvPr>
            <p:ph sz="quarter" idx="1"/>
          </p:nvPr>
        </p:nvPicPr>
        <p:blipFill>
          <a:blip r:embed="rId2" cstate="print"/>
          <a:srcRect/>
          <a:stretch>
            <a:fillRect/>
          </a:stretch>
        </p:blipFill>
        <p:spPr bwMode="auto">
          <a:xfrm>
            <a:off x="611560" y="332656"/>
            <a:ext cx="2285714" cy="2946032"/>
          </a:xfrm>
          <a:prstGeom prst="rect">
            <a:avLst/>
          </a:prstGeom>
          <a:noFill/>
          <a:ln w="9525">
            <a:noFill/>
            <a:miter lim="800000"/>
            <a:headEnd/>
            <a:tailEnd/>
          </a:ln>
        </p:spPr>
      </p:pic>
      <p:pic>
        <p:nvPicPr>
          <p:cNvPr id="5" name="il_fi" descr="http://4.bp.blogspot.com/_O5sDA4ZEyIc/Slugd7ZLu3I/AAAAAAAAGlY/_Mp0o5jLMKY/s400/gothicCircles.jpg"/>
          <p:cNvPicPr/>
          <p:nvPr/>
        </p:nvPicPr>
        <p:blipFill>
          <a:blip r:embed="rId3" cstate="print"/>
          <a:srcRect/>
          <a:stretch>
            <a:fillRect/>
          </a:stretch>
        </p:blipFill>
        <p:spPr bwMode="auto">
          <a:xfrm>
            <a:off x="539552" y="3429000"/>
            <a:ext cx="3810000" cy="2867025"/>
          </a:xfrm>
          <a:prstGeom prst="rect">
            <a:avLst/>
          </a:prstGeom>
          <a:noFill/>
          <a:ln w="9525">
            <a:noFill/>
            <a:miter lim="800000"/>
            <a:headEnd/>
            <a:tailEnd/>
          </a:ln>
        </p:spPr>
      </p:pic>
      <p:pic>
        <p:nvPicPr>
          <p:cNvPr id="6" name="il_fi" descr="http://farm4.static.flickr.com/3338/3600373847_d7da623b4c.jpg"/>
          <p:cNvPicPr/>
          <p:nvPr/>
        </p:nvPicPr>
        <p:blipFill>
          <a:blip r:embed="rId4" cstate="print"/>
          <a:srcRect/>
          <a:stretch>
            <a:fillRect/>
          </a:stretch>
        </p:blipFill>
        <p:spPr bwMode="auto">
          <a:xfrm>
            <a:off x="3995936" y="260648"/>
            <a:ext cx="4762500" cy="3219450"/>
          </a:xfrm>
          <a:prstGeom prst="rect">
            <a:avLst/>
          </a:prstGeom>
          <a:noFill/>
          <a:ln w="9525">
            <a:noFill/>
            <a:miter lim="800000"/>
            <a:headEnd/>
            <a:tailEnd/>
          </a:ln>
        </p:spPr>
      </p:pic>
      <p:pic>
        <p:nvPicPr>
          <p:cNvPr id="7" name="il_fi" descr="http://www.kalipedia.com/kalipediamedia/artes/media/200707/18/hisarte/20070718klparthis_202.Ies.SCO.jpg"/>
          <p:cNvPicPr/>
          <p:nvPr/>
        </p:nvPicPr>
        <p:blipFill>
          <a:blip r:embed="rId5" cstate="print"/>
          <a:srcRect/>
          <a:stretch>
            <a:fillRect/>
          </a:stretch>
        </p:blipFill>
        <p:spPr bwMode="auto">
          <a:xfrm>
            <a:off x="5796136" y="3284984"/>
            <a:ext cx="2543175" cy="32861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Perspectiva">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1185</TotalTime>
  <Words>7637</Words>
  <Application>Microsoft Office PowerPoint</Application>
  <PresentationFormat>Presentación en pantalla (4:3)</PresentationFormat>
  <Paragraphs>166</Paragraphs>
  <Slides>92</Slides>
  <Notes>1</Notes>
  <HiddenSlides>0</HiddenSlides>
  <MMClips>0</MMClips>
  <ScaleCrop>false</ScaleCrop>
  <HeadingPairs>
    <vt:vector size="4" baseType="variant">
      <vt:variant>
        <vt:lpstr>Tema</vt:lpstr>
      </vt:variant>
      <vt:variant>
        <vt:i4>1</vt:i4>
      </vt:variant>
      <vt:variant>
        <vt:lpstr>Títulos de diapositiva</vt:lpstr>
      </vt:variant>
      <vt:variant>
        <vt:i4>92</vt:i4>
      </vt:variant>
    </vt:vector>
  </HeadingPairs>
  <TitlesOfParts>
    <vt:vector size="93" baseType="lpstr">
      <vt:lpstr>Intermedio</vt:lpstr>
      <vt:lpstr>Arquitectura de la edad media </vt:lpstr>
      <vt:lpstr>EDAD MEDIA</vt:lpstr>
      <vt:lpstr>Presentación de PowerPoint</vt:lpstr>
      <vt:lpstr>Presentación de PowerPoint</vt:lpstr>
      <vt:lpstr>Presentación de PowerPoint</vt:lpstr>
      <vt:lpstr>Presentación de PowerPoint</vt:lpstr>
      <vt:lpstr>Presentación de PowerPoint</vt:lpstr>
      <vt:lpstr>Presentación de PowerPoint</vt:lpstr>
      <vt:lpstr>ARQUITECTURA ROMANICA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COMPONENTES DEL ESTILO</vt:lpstr>
      <vt:lpstr>Presentación de PowerPoint</vt:lpstr>
      <vt:lpstr>PLANTA</vt:lpstr>
      <vt:lpstr>Presentación de PowerPoint</vt:lpstr>
      <vt:lpstr>Presentación de PowerPoint</vt:lpstr>
      <vt:lpstr>Presentación de PowerPoint</vt:lpstr>
      <vt:lpstr>Presentación de PowerPoint</vt:lpstr>
      <vt:lpstr>SOPORTES</vt:lpstr>
      <vt:lpstr>Presentación de PowerPoint</vt:lpstr>
      <vt:lpstr>PILARES Y COLUMNAS</vt:lpstr>
      <vt:lpstr>Presentación de PowerPoint</vt:lpstr>
      <vt:lpstr>Presentación de PowerPoint</vt:lpstr>
      <vt:lpstr>Presentación de PowerPoint</vt:lpstr>
      <vt:lpstr>ARCOS</vt:lpstr>
      <vt:lpstr>Presentación de PowerPoint</vt:lpstr>
      <vt:lpstr>CUBIERTA INTERIOR</vt:lpstr>
      <vt:lpstr>Presentación de PowerPoint</vt:lpstr>
      <vt:lpstr>Presentación de PowerPoint</vt:lpstr>
      <vt:lpstr>Presentación de PowerPoint</vt:lpstr>
      <vt:lpstr>Presentación de PowerPoint</vt:lpstr>
      <vt:lpstr>CUBIERTA EXTERIOR</vt:lpstr>
      <vt:lpstr>Presentación de PowerPoint</vt:lpstr>
      <vt:lpstr>PUERTAS Y VENTANAS</vt:lpstr>
      <vt:lpstr>Presentación de PowerPoint</vt:lpstr>
      <vt:lpstr>Presentación de PowerPoint</vt:lpstr>
      <vt:lpstr>Presentación de PowerPoint</vt:lpstr>
      <vt:lpstr>CORNISAS</vt:lpstr>
      <vt:lpstr>Presentación de PowerPoint</vt:lpstr>
      <vt:lpstr>ORNAMENTACION</vt:lpstr>
      <vt:lpstr>Presentación de PowerPoint</vt:lpstr>
      <vt:lpstr>ESTRUCTURA</vt:lpstr>
      <vt:lpstr>Presentación de PowerPoint</vt:lpstr>
      <vt:lpstr>Presentación de PowerPoint</vt:lpstr>
      <vt:lpstr>Presentación de PowerPoint</vt:lpstr>
      <vt:lpstr>Presentación de PowerPoint</vt:lpstr>
      <vt:lpstr>Presentación de PowerPoint</vt:lpstr>
      <vt:lpstr>Presentación de PowerPoint</vt:lpstr>
      <vt:lpstr>SANTIAGO DE COMPOSTELA</vt:lpstr>
      <vt:lpstr>Presentación de PowerPoint</vt:lpstr>
      <vt:lpstr>ARQUITECTURA GÓTICA </vt:lpstr>
      <vt:lpstr>INTRODUCCIÓN</vt:lpstr>
      <vt:lpstr>Presentación de PowerPoint</vt:lpstr>
      <vt:lpstr>Presentación de PowerPoint</vt:lpstr>
      <vt:lpstr>ANTECEDENTES</vt:lpstr>
      <vt:lpstr>ENTORNO ECONOMICO Y SOCIAL</vt:lpstr>
      <vt:lpstr>EDIFICIOS GÓTICOS</vt:lpstr>
      <vt:lpstr>Presentación de PowerPoint</vt:lpstr>
      <vt:lpstr>ELEMENTOS DE LA ARQUITECTURA GÓTICA</vt:lpstr>
      <vt:lpstr>PLANTA</vt:lpstr>
      <vt:lpstr>Presentación de PowerPoint</vt:lpstr>
      <vt:lpstr>ARCO OJIVAL</vt:lpstr>
      <vt:lpstr>BOVEDA DE CRUCERÍA</vt:lpstr>
      <vt:lpstr>Presentación de PowerPoint</vt:lpstr>
      <vt:lpstr>Presentación de PowerPoint</vt:lpstr>
      <vt:lpstr>Presentación de PowerPoint</vt:lpstr>
      <vt:lpstr>CONTRAFUERTES Y ARBOTANTES</vt:lpstr>
      <vt:lpstr>Presentación de PowerPoint</vt:lpstr>
      <vt:lpstr>Presentación de PowerPoint</vt:lpstr>
      <vt:lpstr>COLUMNAS</vt:lpstr>
      <vt:lpstr>Presentación de PowerPoint</vt:lpstr>
      <vt:lpstr>Presentación de PowerPoint</vt:lpstr>
      <vt:lpstr>CÁPITEL</vt:lpstr>
      <vt:lpstr>Presentación de PowerPoint</vt:lpstr>
      <vt:lpstr>CÚPULAS</vt:lpstr>
      <vt:lpstr>VENTANAS Y VIDRIERAS</vt:lpstr>
      <vt:lpstr>Presentación de PowerPoint</vt:lpstr>
      <vt:lpstr>PUERTAS</vt:lpstr>
      <vt:lpstr>Presentación de PowerPoint</vt:lpstr>
      <vt:lpstr>ESTRUCTURA GENERAL</vt:lpstr>
      <vt:lpstr>Presentación de PowerPoint</vt:lpstr>
      <vt:lpstr>Presentación de PowerPoint</vt:lpstr>
      <vt:lpstr>ELEMENTOS SECUNDARIOS</vt:lpstr>
      <vt:lpstr>Presentación de PowerPoint</vt:lpstr>
      <vt:lpstr>ORNAMENTACIÓN</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EDAD MEDIA</dc:title>
  <dc:creator>Pedro</dc:creator>
  <cp:lastModifiedBy>Nieves</cp:lastModifiedBy>
  <cp:revision>85</cp:revision>
  <dcterms:created xsi:type="dcterms:W3CDTF">2011-03-07T23:27:08Z</dcterms:created>
  <dcterms:modified xsi:type="dcterms:W3CDTF">2015-01-25T20:06:17Z</dcterms:modified>
</cp:coreProperties>
</file>